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2" r:id="rId3"/>
    <p:sldId id="312" r:id="rId4"/>
    <p:sldId id="313" r:id="rId5"/>
    <p:sldId id="318" r:id="rId6"/>
    <p:sldId id="303" r:id="rId7"/>
    <p:sldId id="315" r:id="rId8"/>
    <p:sldId id="314" r:id="rId9"/>
    <p:sldId id="316" r:id="rId10"/>
    <p:sldId id="317" r:id="rId11"/>
    <p:sldId id="319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3656"/>
    <a:srgbClr val="0388A6"/>
    <a:srgbClr val="0909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87" autoAdjust="0"/>
    <p:restoredTop sz="93595" autoAdjust="0"/>
  </p:normalViewPr>
  <p:slideViewPr>
    <p:cSldViewPr snapToGrid="0">
      <p:cViewPr varScale="1">
        <p:scale>
          <a:sx n="103" d="100"/>
          <a:sy n="103" d="100"/>
        </p:scale>
        <p:origin x="-156" y="-84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2EB43-4497-43A6-BBAB-A3C66EAEAA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5830F-D12E-402E-9461-2CA5B97EC6C0}">
      <dgm:prSet phldrT="[Текст]" custT="1"/>
      <dgm:spPr/>
      <dgm:t>
        <a:bodyPr/>
        <a:lstStyle/>
        <a:p>
          <a:r>
            <a:rPr lang="ru-RU" sz="1400" dirty="0" smtClean="0"/>
            <a:t>Ориентация на потребителя</a:t>
          </a:r>
          <a:endParaRPr lang="ru-RU" sz="1400" dirty="0"/>
        </a:p>
      </dgm:t>
    </dgm:pt>
    <dgm:pt modelId="{73031D99-2B97-4B0A-9AE8-CA7F30D64D57}" type="parTrans" cxnId="{C4C2B0B3-E0B8-4CF9-8CEA-FDFF20AA11B6}">
      <dgm:prSet/>
      <dgm:spPr/>
      <dgm:t>
        <a:bodyPr/>
        <a:lstStyle/>
        <a:p>
          <a:endParaRPr lang="ru-RU"/>
        </a:p>
      </dgm:t>
    </dgm:pt>
    <dgm:pt modelId="{DEB5F1CE-BD5C-4904-B1C4-552732322E7A}" type="sibTrans" cxnId="{C4C2B0B3-E0B8-4CF9-8CEA-FDFF20AA11B6}">
      <dgm:prSet/>
      <dgm:spPr/>
      <dgm:t>
        <a:bodyPr/>
        <a:lstStyle/>
        <a:p>
          <a:endParaRPr lang="ru-RU"/>
        </a:p>
      </dgm:t>
    </dgm:pt>
    <dgm:pt modelId="{FA0C10AE-4CE5-4230-8AE7-8FF1EF958C1A}">
      <dgm:prSet phldrT="[Текст]" custT="1"/>
      <dgm:spPr/>
      <dgm:t>
        <a:bodyPr/>
        <a:lstStyle/>
        <a:p>
          <a:r>
            <a:rPr lang="ru-RU" sz="1200" dirty="0" smtClean="0"/>
            <a:t>Организация должна всячески акцентировать свое внимание на исследовании потребностей и ожиданий потребителя для последующей реализации предоставляемых услуг. Понимание текущих и будущих потребностей потребителей и других заинтересованных сторон способствует устойчивому успеху организации. Для УК основные потребители-жители МКД, которые формируют основные требования по обслуживанию своего дома.</a:t>
          </a:r>
          <a:endParaRPr lang="ru-RU" sz="1200" dirty="0"/>
        </a:p>
      </dgm:t>
    </dgm:pt>
    <dgm:pt modelId="{16500B14-41BA-4ADC-927B-95950A208179}" type="parTrans" cxnId="{4BD16287-42B0-4462-900C-9CB21A856CEB}">
      <dgm:prSet/>
      <dgm:spPr/>
      <dgm:t>
        <a:bodyPr/>
        <a:lstStyle/>
        <a:p>
          <a:endParaRPr lang="ru-RU"/>
        </a:p>
      </dgm:t>
    </dgm:pt>
    <dgm:pt modelId="{B2D38E4F-D2CF-429F-9FC5-7E73EC097149}" type="sibTrans" cxnId="{4BD16287-42B0-4462-900C-9CB21A856CEB}">
      <dgm:prSet/>
      <dgm:spPr/>
      <dgm:t>
        <a:bodyPr/>
        <a:lstStyle/>
        <a:p>
          <a:endParaRPr lang="ru-RU"/>
        </a:p>
      </dgm:t>
    </dgm:pt>
    <dgm:pt modelId="{1A0B155D-0370-44CF-A795-3972E0C9EC2A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Лидерство</a:t>
          </a:r>
          <a:endParaRPr lang="ru-RU" sz="1400" dirty="0">
            <a:latin typeface="Calibri" pitchFamily="34" charset="0"/>
          </a:endParaRPr>
        </a:p>
      </dgm:t>
    </dgm:pt>
    <dgm:pt modelId="{8E212039-3821-49E7-AF54-73C53E0585A6}" type="parTrans" cxnId="{F6EB19F4-0BC6-43F0-BB69-146AAE9C48C9}">
      <dgm:prSet/>
      <dgm:spPr/>
      <dgm:t>
        <a:bodyPr/>
        <a:lstStyle/>
        <a:p>
          <a:endParaRPr lang="ru-RU"/>
        </a:p>
      </dgm:t>
    </dgm:pt>
    <dgm:pt modelId="{EE495618-EE59-419D-A26F-356CD6D77EBD}" type="sibTrans" cxnId="{F6EB19F4-0BC6-43F0-BB69-146AAE9C48C9}">
      <dgm:prSet/>
      <dgm:spPr/>
      <dgm:t>
        <a:bodyPr/>
        <a:lstStyle/>
        <a:p>
          <a:endParaRPr lang="ru-RU"/>
        </a:p>
      </dgm:t>
    </dgm:pt>
    <dgm:pt modelId="{4CF3F5D0-99D3-43A4-8EA3-CBD4BB53D645}">
      <dgm:prSet phldrT="[Текст]" custT="1"/>
      <dgm:spPr/>
      <dgm:t>
        <a:bodyPr/>
        <a:lstStyle/>
        <a:p>
          <a:r>
            <a:rPr lang="ru-RU" sz="1200" dirty="0" smtClean="0"/>
            <a:t>Достижение единства цели, направления движения и вовлеченности позволяет организации координировать свои стратегии, политики, процессы и ресурсы для достижения целей. Руководитель УК должен грамотно организовать работу, включая: </a:t>
          </a:r>
          <a:r>
            <a:rPr lang="ru-RU" sz="1200" dirty="0" err="1" smtClean="0"/>
            <a:t>найм</a:t>
          </a:r>
          <a:r>
            <a:rPr lang="ru-RU" sz="1200" dirty="0" smtClean="0"/>
            <a:t> персонала, обеспечение работы необходимыми средствами и предметами труда, организацию диспетчерского обслуживания, оперативную работу подразделений своей организации, а так же внедрение и реализацию СМК.</a:t>
          </a:r>
          <a:endParaRPr lang="ru-RU" sz="1200" dirty="0"/>
        </a:p>
      </dgm:t>
    </dgm:pt>
    <dgm:pt modelId="{7535561C-41C6-4854-8E8F-17204AFE8915}" type="parTrans" cxnId="{4F9DB522-53CC-44D9-B261-DF1EB761FD30}">
      <dgm:prSet/>
      <dgm:spPr/>
      <dgm:t>
        <a:bodyPr/>
        <a:lstStyle/>
        <a:p>
          <a:endParaRPr lang="ru-RU"/>
        </a:p>
      </dgm:t>
    </dgm:pt>
    <dgm:pt modelId="{BF1E7C88-699D-4E55-B64A-D67EC12A6EF7}" type="sibTrans" cxnId="{4F9DB522-53CC-44D9-B261-DF1EB761FD30}">
      <dgm:prSet/>
      <dgm:spPr/>
      <dgm:t>
        <a:bodyPr/>
        <a:lstStyle/>
        <a:p>
          <a:endParaRPr lang="ru-RU"/>
        </a:p>
      </dgm:t>
    </dgm:pt>
    <dgm:pt modelId="{462C0D63-D6DD-482D-96F6-473C6E6FE5BC}" type="pres">
      <dgm:prSet presAssocID="{53B2EB43-4497-43A6-BBAB-A3C66EAEAA61}" presName="linear" presStyleCnt="0">
        <dgm:presLayoutVars>
          <dgm:animLvl val="lvl"/>
          <dgm:resizeHandles val="exact"/>
        </dgm:presLayoutVars>
      </dgm:prSet>
      <dgm:spPr/>
    </dgm:pt>
    <dgm:pt modelId="{C0A7BCDD-9B03-428F-93B0-BBC8FD8159AF}" type="pres">
      <dgm:prSet presAssocID="{E905830F-D12E-402E-9461-2CA5B97EC6C0}" presName="parentText" presStyleLbl="node1" presStyleIdx="0" presStyleCnt="2" custScaleY="37495">
        <dgm:presLayoutVars>
          <dgm:chMax val="0"/>
          <dgm:bulletEnabled val="1"/>
        </dgm:presLayoutVars>
      </dgm:prSet>
      <dgm:spPr/>
    </dgm:pt>
    <dgm:pt modelId="{B0C81455-A93D-44E8-B707-871BEF964874}" type="pres">
      <dgm:prSet presAssocID="{E905830F-D12E-402E-9461-2CA5B97EC6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C5B71-61AA-4957-8215-06FEFD705162}" type="pres">
      <dgm:prSet presAssocID="{1A0B155D-0370-44CF-A795-3972E0C9EC2A}" presName="parentText" presStyleLbl="node1" presStyleIdx="1" presStyleCnt="2" custScaleY="31227" custLinFactNeighborX="161" custLinFactNeighborY="-46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01CA0-EF5D-4ABB-A80C-36E5E1F67780}" type="pres">
      <dgm:prSet presAssocID="{1A0B155D-0370-44CF-A795-3972E0C9EC2A}" presName="childText" presStyleLbl="revTx" presStyleIdx="1" presStyleCnt="2" custLinFactNeighborX="-161" custLinFactNeighborY="-3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C2B0B3-E0B8-4CF9-8CEA-FDFF20AA11B6}" srcId="{53B2EB43-4497-43A6-BBAB-A3C66EAEAA61}" destId="{E905830F-D12E-402E-9461-2CA5B97EC6C0}" srcOrd="0" destOrd="0" parTransId="{73031D99-2B97-4B0A-9AE8-CA7F30D64D57}" sibTransId="{DEB5F1CE-BD5C-4904-B1C4-552732322E7A}"/>
    <dgm:cxn modelId="{4BD16287-42B0-4462-900C-9CB21A856CEB}" srcId="{E905830F-D12E-402E-9461-2CA5B97EC6C0}" destId="{FA0C10AE-4CE5-4230-8AE7-8FF1EF958C1A}" srcOrd="0" destOrd="0" parTransId="{16500B14-41BA-4ADC-927B-95950A208179}" sibTransId="{B2D38E4F-D2CF-429F-9FC5-7E73EC097149}"/>
    <dgm:cxn modelId="{F6EB19F4-0BC6-43F0-BB69-146AAE9C48C9}" srcId="{53B2EB43-4497-43A6-BBAB-A3C66EAEAA61}" destId="{1A0B155D-0370-44CF-A795-3972E0C9EC2A}" srcOrd="1" destOrd="0" parTransId="{8E212039-3821-49E7-AF54-73C53E0585A6}" sibTransId="{EE495618-EE59-419D-A26F-356CD6D77EBD}"/>
    <dgm:cxn modelId="{8E00C593-B0E3-4815-B2F0-99B1387E534C}" type="presOf" srcId="{1A0B155D-0370-44CF-A795-3972E0C9EC2A}" destId="{E72C5B71-61AA-4957-8215-06FEFD705162}" srcOrd="0" destOrd="0" presId="urn:microsoft.com/office/officeart/2005/8/layout/vList2"/>
    <dgm:cxn modelId="{936BAE6B-1B51-474A-B616-F53555A966D0}" type="presOf" srcId="{4CF3F5D0-99D3-43A4-8EA3-CBD4BB53D645}" destId="{43E01CA0-EF5D-4ABB-A80C-36E5E1F67780}" srcOrd="0" destOrd="0" presId="urn:microsoft.com/office/officeart/2005/8/layout/vList2"/>
    <dgm:cxn modelId="{F816ECDA-7322-4AFA-BACF-3D964C414C50}" type="presOf" srcId="{E905830F-D12E-402E-9461-2CA5B97EC6C0}" destId="{C0A7BCDD-9B03-428F-93B0-BBC8FD8159AF}" srcOrd="0" destOrd="0" presId="urn:microsoft.com/office/officeart/2005/8/layout/vList2"/>
    <dgm:cxn modelId="{680FE006-E234-4803-8BA2-63C9E3A79497}" type="presOf" srcId="{FA0C10AE-4CE5-4230-8AE7-8FF1EF958C1A}" destId="{B0C81455-A93D-44E8-B707-871BEF964874}" srcOrd="0" destOrd="0" presId="urn:microsoft.com/office/officeart/2005/8/layout/vList2"/>
    <dgm:cxn modelId="{D57A204F-89DB-4AE2-9142-F06C439463D0}" type="presOf" srcId="{53B2EB43-4497-43A6-BBAB-A3C66EAEAA61}" destId="{462C0D63-D6DD-482D-96F6-473C6E6FE5BC}" srcOrd="0" destOrd="0" presId="urn:microsoft.com/office/officeart/2005/8/layout/vList2"/>
    <dgm:cxn modelId="{4F9DB522-53CC-44D9-B261-DF1EB761FD30}" srcId="{1A0B155D-0370-44CF-A795-3972E0C9EC2A}" destId="{4CF3F5D0-99D3-43A4-8EA3-CBD4BB53D645}" srcOrd="0" destOrd="0" parTransId="{7535561C-41C6-4854-8E8F-17204AFE8915}" sibTransId="{BF1E7C88-699D-4E55-B64A-D67EC12A6EF7}"/>
    <dgm:cxn modelId="{E532C669-99B1-4507-989B-4771565EDC08}" type="presParOf" srcId="{462C0D63-D6DD-482D-96F6-473C6E6FE5BC}" destId="{C0A7BCDD-9B03-428F-93B0-BBC8FD8159AF}" srcOrd="0" destOrd="0" presId="urn:microsoft.com/office/officeart/2005/8/layout/vList2"/>
    <dgm:cxn modelId="{15D7BCEB-AC8B-4AAE-B4BE-BE4DE03C94D0}" type="presParOf" srcId="{462C0D63-D6DD-482D-96F6-473C6E6FE5BC}" destId="{B0C81455-A93D-44E8-B707-871BEF964874}" srcOrd="1" destOrd="0" presId="urn:microsoft.com/office/officeart/2005/8/layout/vList2"/>
    <dgm:cxn modelId="{AF00778D-03C6-4D9B-8806-5B2E95EC7182}" type="presParOf" srcId="{462C0D63-D6DD-482D-96F6-473C6E6FE5BC}" destId="{E72C5B71-61AA-4957-8215-06FEFD705162}" srcOrd="2" destOrd="0" presId="urn:microsoft.com/office/officeart/2005/8/layout/vList2"/>
    <dgm:cxn modelId="{07DA6D78-D59C-41FB-968B-86D0833E6B06}" type="presParOf" srcId="{462C0D63-D6DD-482D-96F6-473C6E6FE5BC}" destId="{43E01CA0-EF5D-4ABB-A80C-36E5E1F67780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2EB43-4497-43A6-BBAB-A3C66EAEAA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5830F-D12E-402E-9461-2CA5B97EC6C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Вовлечение персонала</a:t>
          </a:r>
          <a:endParaRPr lang="ru-RU" sz="1400" dirty="0">
            <a:latin typeface="Calibri" pitchFamily="34" charset="0"/>
          </a:endParaRPr>
        </a:p>
      </dgm:t>
    </dgm:pt>
    <dgm:pt modelId="{73031D99-2B97-4B0A-9AE8-CA7F30D64D57}" type="parTrans" cxnId="{C4C2B0B3-E0B8-4CF9-8CEA-FDFF20AA11B6}">
      <dgm:prSet/>
      <dgm:spPr/>
      <dgm:t>
        <a:bodyPr/>
        <a:lstStyle/>
        <a:p>
          <a:endParaRPr lang="ru-RU"/>
        </a:p>
      </dgm:t>
    </dgm:pt>
    <dgm:pt modelId="{DEB5F1CE-BD5C-4904-B1C4-552732322E7A}" type="sibTrans" cxnId="{C4C2B0B3-E0B8-4CF9-8CEA-FDFF20AA11B6}">
      <dgm:prSet/>
      <dgm:spPr/>
      <dgm:t>
        <a:bodyPr/>
        <a:lstStyle/>
        <a:p>
          <a:endParaRPr lang="ru-RU"/>
        </a:p>
      </dgm:t>
    </dgm:pt>
    <dgm:pt modelId="{FA0C10AE-4CE5-4230-8AE7-8FF1EF958C1A}">
      <dgm:prSet phldrT="[Текст]" custT="1"/>
      <dgm:spPr/>
      <dgm:t>
        <a:bodyPr/>
        <a:lstStyle/>
        <a:p>
          <a:r>
            <a:rPr lang="ru-RU" sz="1200" dirty="0" smtClean="0"/>
            <a:t>Для организации важно, чтобы весь персонал был компетентен, наделен соответствующими полномочиями и участвовал в создании ценности. Разработка мотивации для сотрудников УК, с целью выполнения профессиональных стандартов в системе ЖКХ, совершенствования должностных инструкций с ориентацией на вклад каждого работника в достижении поставленных целей УК.</a:t>
          </a:r>
          <a:endParaRPr lang="ru-RU" sz="1200" dirty="0"/>
        </a:p>
      </dgm:t>
    </dgm:pt>
    <dgm:pt modelId="{16500B14-41BA-4ADC-927B-95950A208179}" type="parTrans" cxnId="{4BD16287-42B0-4462-900C-9CB21A856CEB}">
      <dgm:prSet/>
      <dgm:spPr/>
      <dgm:t>
        <a:bodyPr/>
        <a:lstStyle/>
        <a:p>
          <a:endParaRPr lang="ru-RU"/>
        </a:p>
      </dgm:t>
    </dgm:pt>
    <dgm:pt modelId="{B2D38E4F-D2CF-429F-9FC5-7E73EC097149}" type="sibTrans" cxnId="{4BD16287-42B0-4462-900C-9CB21A856CEB}">
      <dgm:prSet/>
      <dgm:spPr/>
      <dgm:t>
        <a:bodyPr/>
        <a:lstStyle/>
        <a:p>
          <a:endParaRPr lang="ru-RU"/>
        </a:p>
      </dgm:t>
    </dgm:pt>
    <dgm:pt modelId="{1A0B155D-0370-44CF-A795-3972E0C9EC2A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Процессный подход</a:t>
          </a:r>
          <a:endParaRPr lang="ru-RU" sz="1400" dirty="0">
            <a:latin typeface="Calibri" pitchFamily="34" charset="0"/>
          </a:endParaRPr>
        </a:p>
      </dgm:t>
    </dgm:pt>
    <dgm:pt modelId="{8E212039-3821-49E7-AF54-73C53E0585A6}" type="parTrans" cxnId="{F6EB19F4-0BC6-43F0-BB69-146AAE9C48C9}">
      <dgm:prSet/>
      <dgm:spPr/>
      <dgm:t>
        <a:bodyPr/>
        <a:lstStyle/>
        <a:p>
          <a:endParaRPr lang="ru-RU"/>
        </a:p>
      </dgm:t>
    </dgm:pt>
    <dgm:pt modelId="{EE495618-EE59-419D-A26F-356CD6D77EBD}" type="sibTrans" cxnId="{F6EB19F4-0BC6-43F0-BB69-146AAE9C48C9}">
      <dgm:prSet/>
      <dgm:spPr/>
      <dgm:t>
        <a:bodyPr/>
        <a:lstStyle/>
        <a:p>
          <a:endParaRPr lang="ru-RU"/>
        </a:p>
      </dgm:t>
    </dgm:pt>
    <dgm:pt modelId="{4CF3F5D0-99D3-43A4-8EA3-CBD4BB53D645}">
      <dgm:prSet phldrT="[Текст]" custT="1"/>
      <dgm:spPr/>
      <dgm:t>
        <a:bodyPr/>
        <a:lstStyle/>
        <a:p>
          <a:r>
            <a:rPr lang="ru-RU" sz="1200" dirty="0" smtClean="0"/>
            <a:t>Соответствующие и предсказуемые результаты получаются эффективнее, когда виды деятельности представляются и управляются как взаимосвязанные процессы, которые функционируют как целостная система. В УК процессы обслуживания в большинстве регламентированы, но в некоторых аспектах их необходимо усовершенствовать (особенно это касается случаев со срочными и внеплановыми заявками жителей МКД).</a:t>
          </a:r>
          <a:endParaRPr lang="ru-RU" sz="1200" dirty="0"/>
        </a:p>
      </dgm:t>
    </dgm:pt>
    <dgm:pt modelId="{7535561C-41C6-4854-8E8F-17204AFE8915}" type="parTrans" cxnId="{4F9DB522-53CC-44D9-B261-DF1EB761FD30}">
      <dgm:prSet/>
      <dgm:spPr/>
      <dgm:t>
        <a:bodyPr/>
        <a:lstStyle/>
        <a:p>
          <a:endParaRPr lang="ru-RU"/>
        </a:p>
      </dgm:t>
    </dgm:pt>
    <dgm:pt modelId="{BF1E7C88-699D-4E55-B64A-D67EC12A6EF7}" type="sibTrans" cxnId="{4F9DB522-53CC-44D9-B261-DF1EB761FD30}">
      <dgm:prSet/>
      <dgm:spPr/>
      <dgm:t>
        <a:bodyPr/>
        <a:lstStyle/>
        <a:p>
          <a:endParaRPr lang="ru-RU"/>
        </a:p>
      </dgm:t>
    </dgm:pt>
    <dgm:pt modelId="{0B47EF45-A7AF-45AE-B407-F062CF0265A9}">
      <dgm:prSet phldrT="[Текст]" custT="1"/>
      <dgm:spPr/>
      <dgm:t>
        <a:bodyPr/>
        <a:lstStyle/>
        <a:p>
          <a:endParaRPr lang="ru-RU" sz="1400" dirty="0"/>
        </a:p>
      </dgm:t>
    </dgm:pt>
    <dgm:pt modelId="{715B5C03-4200-4707-889A-E1BDE20637F2}" type="parTrans" cxnId="{70550D75-B084-4B87-8C58-EE1EF209A2F2}">
      <dgm:prSet/>
      <dgm:spPr/>
      <dgm:t>
        <a:bodyPr/>
        <a:lstStyle/>
        <a:p>
          <a:endParaRPr lang="ru-RU"/>
        </a:p>
      </dgm:t>
    </dgm:pt>
    <dgm:pt modelId="{66FC3A81-ACF5-408F-8D61-BED93D38E180}" type="sibTrans" cxnId="{70550D75-B084-4B87-8C58-EE1EF209A2F2}">
      <dgm:prSet/>
      <dgm:spPr/>
      <dgm:t>
        <a:bodyPr/>
        <a:lstStyle/>
        <a:p>
          <a:endParaRPr lang="ru-RU"/>
        </a:p>
      </dgm:t>
    </dgm:pt>
    <dgm:pt modelId="{3D2F5558-2322-4EEE-AAAE-DD400ED2FFA5}">
      <dgm:prSet phldrT="[Текст]" custT="1"/>
      <dgm:spPr/>
      <dgm:t>
        <a:bodyPr/>
        <a:lstStyle/>
        <a:p>
          <a:endParaRPr lang="ru-RU" sz="1400" dirty="0"/>
        </a:p>
      </dgm:t>
    </dgm:pt>
    <dgm:pt modelId="{537DE6F7-C6C9-451B-8796-153307329ED5}" type="parTrans" cxnId="{2EEB942C-9C70-4D31-848C-28AF408D314A}">
      <dgm:prSet/>
      <dgm:spPr/>
      <dgm:t>
        <a:bodyPr/>
        <a:lstStyle/>
        <a:p>
          <a:endParaRPr lang="ru-RU"/>
        </a:p>
      </dgm:t>
    </dgm:pt>
    <dgm:pt modelId="{ED0E630B-DBA5-40D9-864A-0E8B297C3A62}" type="sibTrans" cxnId="{2EEB942C-9C70-4D31-848C-28AF408D314A}">
      <dgm:prSet/>
      <dgm:spPr/>
      <dgm:t>
        <a:bodyPr/>
        <a:lstStyle/>
        <a:p>
          <a:endParaRPr lang="ru-RU"/>
        </a:p>
      </dgm:t>
    </dgm:pt>
    <dgm:pt modelId="{D47BF3DB-5A94-4E69-8350-900339EBB338}">
      <dgm:prSet phldrT="[Текст]" custT="1"/>
      <dgm:spPr/>
      <dgm:t>
        <a:bodyPr/>
        <a:lstStyle/>
        <a:p>
          <a:r>
            <a:rPr lang="ru-RU" sz="1200" dirty="0" smtClean="0"/>
            <a:t>УК должна стремиться к улучшению качества обслуживания МКД за счет изучения и внедрения передового опыта управления МКД, передовых технологий в инженерных коммуникациях и технологических процессах обслуживания МКД  и  т.д.</a:t>
          </a:r>
          <a:endParaRPr lang="ru-RU" sz="1200" dirty="0"/>
        </a:p>
      </dgm:t>
    </dgm:pt>
    <dgm:pt modelId="{6CEC3C68-CCA6-4C66-B1C0-7C6DB706BE54}" type="sibTrans" cxnId="{B2439406-4C8F-4054-A7AD-3F23BBB35059}">
      <dgm:prSet/>
      <dgm:spPr/>
      <dgm:t>
        <a:bodyPr/>
        <a:lstStyle/>
        <a:p>
          <a:endParaRPr lang="ru-RU"/>
        </a:p>
      </dgm:t>
    </dgm:pt>
    <dgm:pt modelId="{CB383CD6-6F0D-416D-80B7-F511E65DC626}" type="parTrans" cxnId="{B2439406-4C8F-4054-A7AD-3F23BBB35059}">
      <dgm:prSet/>
      <dgm:spPr/>
      <dgm:t>
        <a:bodyPr/>
        <a:lstStyle/>
        <a:p>
          <a:endParaRPr lang="ru-RU"/>
        </a:p>
      </dgm:t>
    </dgm:pt>
    <dgm:pt modelId="{462C0D63-D6DD-482D-96F6-473C6E6FE5BC}" type="pres">
      <dgm:prSet presAssocID="{53B2EB43-4497-43A6-BBAB-A3C66EAEAA61}" presName="linear" presStyleCnt="0">
        <dgm:presLayoutVars>
          <dgm:animLvl val="lvl"/>
          <dgm:resizeHandles val="exact"/>
        </dgm:presLayoutVars>
      </dgm:prSet>
      <dgm:spPr/>
    </dgm:pt>
    <dgm:pt modelId="{C0A7BCDD-9B03-428F-93B0-BBC8FD8159AF}" type="pres">
      <dgm:prSet presAssocID="{E905830F-D12E-402E-9461-2CA5B97EC6C0}" presName="parentText" presStyleLbl="node1" presStyleIdx="0" presStyleCnt="2" custScaleY="35104" custLinFactNeighborX="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81455-A93D-44E8-B707-871BEF964874}" type="pres">
      <dgm:prSet presAssocID="{E905830F-D12E-402E-9461-2CA5B97EC6C0}" presName="childText" presStyleLbl="revTx" presStyleIdx="0" presStyleCnt="2" custLinFactNeighborY="-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C5B71-61AA-4957-8215-06FEFD705162}" type="pres">
      <dgm:prSet presAssocID="{1A0B155D-0370-44CF-A795-3972E0C9EC2A}" presName="parentText" presStyleLbl="node1" presStyleIdx="1" presStyleCnt="2" custScaleY="34915" custLinFactNeighborY="-27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01CA0-EF5D-4ABB-A80C-36E5E1F67780}" type="pres">
      <dgm:prSet presAssocID="{1A0B155D-0370-44CF-A795-3972E0C9EC2A}" presName="childText" presStyleLbl="revTx" presStyleIdx="1" presStyleCnt="2" custScaleY="106180" custLinFactNeighborY="-4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D4AFA-7FF0-4887-9E2B-82AC48C3AFEB}" type="presOf" srcId="{E905830F-D12E-402E-9461-2CA5B97EC6C0}" destId="{C0A7BCDD-9B03-428F-93B0-BBC8FD8159AF}" srcOrd="0" destOrd="0" presId="urn:microsoft.com/office/officeart/2005/8/layout/vList2"/>
    <dgm:cxn modelId="{800DD5F4-DACB-4854-9BB1-DEAB35DC8CEC}" type="presOf" srcId="{FA0C10AE-4CE5-4230-8AE7-8FF1EF958C1A}" destId="{B0C81455-A93D-44E8-B707-871BEF964874}" srcOrd="0" destOrd="0" presId="urn:microsoft.com/office/officeart/2005/8/layout/vList2"/>
    <dgm:cxn modelId="{B2439406-4C8F-4054-A7AD-3F23BBB35059}" srcId="{1A0B155D-0370-44CF-A795-3972E0C9EC2A}" destId="{D47BF3DB-5A94-4E69-8350-900339EBB338}" srcOrd="3" destOrd="0" parTransId="{CB383CD6-6F0D-416D-80B7-F511E65DC626}" sibTransId="{6CEC3C68-CCA6-4C66-B1C0-7C6DB706BE54}"/>
    <dgm:cxn modelId="{C4C2B0B3-E0B8-4CF9-8CEA-FDFF20AA11B6}" srcId="{53B2EB43-4497-43A6-BBAB-A3C66EAEAA61}" destId="{E905830F-D12E-402E-9461-2CA5B97EC6C0}" srcOrd="0" destOrd="0" parTransId="{73031D99-2B97-4B0A-9AE8-CA7F30D64D57}" sibTransId="{DEB5F1CE-BD5C-4904-B1C4-552732322E7A}"/>
    <dgm:cxn modelId="{77D10E81-B506-45B9-AF20-D9080EE4C51C}" type="presOf" srcId="{53B2EB43-4497-43A6-BBAB-A3C66EAEAA61}" destId="{462C0D63-D6DD-482D-96F6-473C6E6FE5BC}" srcOrd="0" destOrd="0" presId="urn:microsoft.com/office/officeart/2005/8/layout/vList2"/>
    <dgm:cxn modelId="{70550D75-B084-4B87-8C58-EE1EF209A2F2}" srcId="{1A0B155D-0370-44CF-A795-3972E0C9EC2A}" destId="{0B47EF45-A7AF-45AE-B407-F062CF0265A9}" srcOrd="1" destOrd="0" parTransId="{715B5C03-4200-4707-889A-E1BDE20637F2}" sibTransId="{66FC3A81-ACF5-408F-8D61-BED93D38E180}"/>
    <dgm:cxn modelId="{2EEB942C-9C70-4D31-848C-28AF408D314A}" srcId="{1A0B155D-0370-44CF-A795-3972E0C9EC2A}" destId="{3D2F5558-2322-4EEE-AAAE-DD400ED2FFA5}" srcOrd="2" destOrd="0" parTransId="{537DE6F7-C6C9-451B-8796-153307329ED5}" sibTransId="{ED0E630B-DBA5-40D9-864A-0E8B297C3A62}"/>
    <dgm:cxn modelId="{F6EB19F4-0BC6-43F0-BB69-146AAE9C48C9}" srcId="{53B2EB43-4497-43A6-BBAB-A3C66EAEAA61}" destId="{1A0B155D-0370-44CF-A795-3972E0C9EC2A}" srcOrd="1" destOrd="0" parTransId="{8E212039-3821-49E7-AF54-73C53E0585A6}" sibTransId="{EE495618-EE59-419D-A26F-356CD6D77EBD}"/>
    <dgm:cxn modelId="{1358E887-89C0-4034-8160-3F144D93F977}" type="presOf" srcId="{4CF3F5D0-99D3-43A4-8EA3-CBD4BB53D645}" destId="{43E01CA0-EF5D-4ABB-A80C-36E5E1F67780}" srcOrd="0" destOrd="0" presId="urn:microsoft.com/office/officeart/2005/8/layout/vList2"/>
    <dgm:cxn modelId="{4BD16287-42B0-4462-900C-9CB21A856CEB}" srcId="{E905830F-D12E-402E-9461-2CA5B97EC6C0}" destId="{FA0C10AE-4CE5-4230-8AE7-8FF1EF958C1A}" srcOrd="0" destOrd="0" parTransId="{16500B14-41BA-4ADC-927B-95950A208179}" sibTransId="{B2D38E4F-D2CF-429F-9FC5-7E73EC097149}"/>
    <dgm:cxn modelId="{90482F29-F6D8-4B01-80B7-DEAF80338DEA}" type="presOf" srcId="{D47BF3DB-5A94-4E69-8350-900339EBB338}" destId="{43E01CA0-EF5D-4ABB-A80C-36E5E1F67780}" srcOrd="0" destOrd="3" presId="urn:microsoft.com/office/officeart/2005/8/layout/vList2"/>
    <dgm:cxn modelId="{69A2F075-D188-428D-B667-A7C5121CBBD3}" type="presOf" srcId="{1A0B155D-0370-44CF-A795-3972E0C9EC2A}" destId="{E72C5B71-61AA-4957-8215-06FEFD705162}" srcOrd="0" destOrd="0" presId="urn:microsoft.com/office/officeart/2005/8/layout/vList2"/>
    <dgm:cxn modelId="{4F9DB522-53CC-44D9-B261-DF1EB761FD30}" srcId="{1A0B155D-0370-44CF-A795-3972E0C9EC2A}" destId="{4CF3F5D0-99D3-43A4-8EA3-CBD4BB53D645}" srcOrd="0" destOrd="0" parTransId="{7535561C-41C6-4854-8E8F-17204AFE8915}" sibTransId="{BF1E7C88-699D-4E55-B64A-D67EC12A6EF7}"/>
    <dgm:cxn modelId="{27ACE214-37E3-4FAD-9375-86662BE64A7C}" type="presOf" srcId="{0B47EF45-A7AF-45AE-B407-F062CF0265A9}" destId="{43E01CA0-EF5D-4ABB-A80C-36E5E1F67780}" srcOrd="0" destOrd="1" presId="urn:microsoft.com/office/officeart/2005/8/layout/vList2"/>
    <dgm:cxn modelId="{A0D30BBF-3AD9-4666-8A92-D2A28847A677}" type="presOf" srcId="{3D2F5558-2322-4EEE-AAAE-DD400ED2FFA5}" destId="{43E01CA0-EF5D-4ABB-A80C-36E5E1F67780}" srcOrd="0" destOrd="2" presId="urn:microsoft.com/office/officeart/2005/8/layout/vList2"/>
    <dgm:cxn modelId="{EE5F2C94-E1DA-4800-A7F4-D74AD54C0D62}" type="presParOf" srcId="{462C0D63-D6DD-482D-96F6-473C6E6FE5BC}" destId="{C0A7BCDD-9B03-428F-93B0-BBC8FD8159AF}" srcOrd="0" destOrd="0" presId="urn:microsoft.com/office/officeart/2005/8/layout/vList2"/>
    <dgm:cxn modelId="{2ADDC98D-5E3C-4E42-B0EA-FB95CDA8A044}" type="presParOf" srcId="{462C0D63-D6DD-482D-96F6-473C6E6FE5BC}" destId="{B0C81455-A93D-44E8-B707-871BEF964874}" srcOrd="1" destOrd="0" presId="urn:microsoft.com/office/officeart/2005/8/layout/vList2"/>
    <dgm:cxn modelId="{A5B844B4-36C6-42C4-ABF0-622DCA2F787A}" type="presParOf" srcId="{462C0D63-D6DD-482D-96F6-473C6E6FE5BC}" destId="{E72C5B71-61AA-4957-8215-06FEFD705162}" srcOrd="2" destOrd="0" presId="urn:microsoft.com/office/officeart/2005/8/layout/vList2"/>
    <dgm:cxn modelId="{811CF4AF-879D-4B3F-9314-CEE06D709294}" type="presParOf" srcId="{462C0D63-D6DD-482D-96F6-473C6E6FE5BC}" destId="{43E01CA0-EF5D-4ABB-A80C-36E5E1F67780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7BD71-94AF-4455-8DDF-7862C71D3898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4FAFE3E6-DC5A-460B-A4BB-EA0CA75F0838}">
      <dgm:prSet phldrT="[Текст]" custT="1"/>
      <dgm:spPr/>
      <dgm:t>
        <a:bodyPr/>
        <a:lstStyle/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000" dirty="0" smtClean="0">
            <a:solidFill>
              <a:schemeClr val="bg1"/>
            </a:solidFill>
          </a:endParaRPr>
        </a:p>
        <a:p>
          <a:pPr algn="ctr"/>
          <a:endParaRPr lang="ru-RU" sz="1200" dirty="0" smtClean="0">
            <a:solidFill>
              <a:schemeClr val="bg1"/>
            </a:solidFill>
          </a:endParaRPr>
        </a:p>
        <a:p>
          <a:pPr algn="ctr"/>
          <a:r>
            <a:rPr lang="ru-RU" sz="1200" b="1" dirty="0" smtClean="0">
              <a:solidFill>
                <a:schemeClr val="bg1"/>
              </a:solidFill>
            </a:rPr>
            <a:t>Уровень 1</a:t>
          </a:r>
        </a:p>
        <a:p>
          <a:pPr algn="ctr"/>
          <a:r>
            <a:rPr lang="ru-RU" sz="1200" dirty="0" smtClean="0">
              <a:solidFill>
                <a:schemeClr val="bg1"/>
              </a:solidFill>
            </a:rPr>
            <a:t> Политика </a:t>
          </a:r>
        </a:p>
        <a:p>
          <a:pPr algn="ctr"/>
          <a:r>
            <a:rPr lang="ru-RU" sz="1200" dirty="0" smtClean="0">
              <a:solidFill>
                <a:schemeClr val="bg1"/>
              </a:solidFill>
            </a:rPr>
            <a:t>и цели в области </a:t>
          </a:r>
        </a:p>
        <a:p>
          <a:pPr algn="ctr"/>
          <a:r>
            <a:rPr lang="ru-RU" sz="1200" dirty="0" smtClean="0">
              <a:solidFill>
                <a:schemeClr val="bg1"/>
              </a:solidFill>
            </a:rPr>
            <a:t>качества </a:t>
          </a:r>
        </a:p>
        <a:p>
          <a:pPr algn="ctr"/>
          <a:r>
            <a:rPr lang="ru-RU" sz="1200" dirty="0" smtClean="0">
              <a:solidFill>
                <a:schemeClr val="bg1"/>
              </a:solidFill>
            </a:rPr>
            <a:t>Руководство по качеству</a:t>
          </a:r>
          <a:endParaRPr lang="ru-RU" sz="1200" dirty="0">
            <a:solidFill>
              <a:schemeClr val="bg1"/>
            </a:solidFill>
          </a:endParaRPr>
        </a:p>
      </dgm:t>
    </dgm:pt>
    <dgm:pt modelId="{374504BA-9262-4D2E-AF0C-C05102E2283A}" type="parTrans" cxnId="{71144632-C067-42F2-8F75-F526BC290866}">
      <dgm:prSet/>
      <dgm:spPr/>
      <dgm:t>
        <a:bodyPr/>
        <a:lstStyle/>
        <a:p>
          <a:endParaRPr lang="ru-RU"/>
        </a:p>
      </dgm:t>
    </dgm:pt>
    <dgm:pt modelId="{D91CD31F-38E0-4952-B6E7-F6EFA3CB9809}" type="sibTrans" cxnId="{71144632-C067-42F2-8F75-F526BC290866}">
      <dgm:prSet/>
      <dgm:spPr/>
      <dgm:t>
        <a:bodyPr/>
        <a:lstStyle/>
        <a:p>
          <a:endParaRPr lang="ru-RU"/>
        </a:p>
      </dgm:t>
    </dgm:pt>
    <dgm:pt modelId="{334314C9-849A-45F0-9B11-CBA1C33C66F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Уровень 2   </a:t>
          </a:r>
        </a:p>
        <a:p>
          <a:r>
            <a:rPr lang="ru-RU" sz="1200" dirty="0" smtClean="0">
              <a:solidFill>
                <a:schemeClr val="bg1"/>
              </a:solidFill>
            </a:rPr>
            <a:t>Документы по СМК устанавливающие порядок выполнения требований</a:t>
          </a:r>
          <a:endParaRPr lang="ru-RU" sz="1200" dirty="0">
            <a:solidFill>
              <a:schemeClr val="bg1"/>
            </a:solidFill>
          </a:endParaRPr>
        </a:p>
      </dgm:t>
    </dgm:pt>
    <dgm:pt modelId="{4B789F6F-AC42-466A-AA49-38F0DFCB92B4}" type="parTrans" cxnId="{76157F98-D24E-4E90-BF10-0F42A2C1DB84}">
      <dgm:prSet/>
      <dgm:spPr/>
      <dgm:t>
        <a:bodyPr/>
        <a:lstStyle/>
        <a:p>
          <a:endParaRPr lang="ru-RU"/>
        </a:p>
      </dgm:t>
    </dgm:pt>
    <dgm:pt modelId="{F4192543-AA07-4885-98C3-28CDF0544E8A}" type="sibTrans" cxnId="{76157F98-D24E-4E90-BF10-0F42A2C1DB84}">
      <dgm:prSet/>
      <dgm:spPr/>
      <dgm:t>
        <a:bodyPr/>
        <a:lstStyle/>
        <a:p>
          <a:endParaRPr lang="ru-RU"/>
        </a:p>
      </dgm:t>
    </dgm:pt>
    <dgm:pt modelId="{B593EDC3-6337-4C6B-A204-7EAF7A332B9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Уровень 3 </a:t>
          </a:r>
        </a:p>
        <a:p>
          <a:r>
            <a:rPr lang="ru-RU" sz="1200" dirty="0" smtClean="0">
              <a:solidFill>
                <a:schemeClr val="bg1"/>
              </a:solidFill>
            </a:rPr>
            <a:t>Рабочие и контрольные  инструкции</a:t>
          </a:r>
        </a:p>
        <a:p>
          <a:r>
            <a:rPr lang="ru-RU" sz="1200" dirty="0" smtClean="0">
              <a:solidFill>
                <a:schemeClr val="bg1"/>
              </a:solidFill>
            </a:rPr>
            <a:t>Записи по качеству</a:t>
          </a:r>
        </a:p>
        <a:p>
          <a:r>
            <a:rPr lang="ru-RU" sz="1200" dirty="0" smtClean="0">
              <a:solidFill>
                <a:schemeClr val="bg1"/>
              </a:solidFill>
            </a:rPr>
            <a:t>Положения о подразделениях</a:t>
          </a:r>
        </a:p>
        <a:p>
          <a:r>
            <a:rPr lang="ru-RU" sz="1200" dirty="0" smtClean="0">
              <a:solidFill>
                <a:schemeClr val="bg1"/>
              </a:solidFill>
            </a:rPr>
            <a:t>Должностные инструкции</a:t>
          </a:r>
          <a:endParaRPr lang="ru-RU" sz="1200" dirty="0">
            <a:solidFill>
              <a:schemeClr val="bg1"/>
            </a:solidFill>
          </a:endParaRPr>
        </a:p>
      </dgm:t>
    </dgm:pt>
    <dgm:pt modelId="{C201C066-5C90-4C67-80F9-EA3278CD06BE}" type="parTrans" cxnId="{8C474D9F-D663-4BDF-9A30-DD7056A16458}">
      <dgm:prSet/>
      <dgm:spPr/>
      <dgm:t>
        <a:bodyPr/>
        <a:lstStyle/>
        <a:p>
          <a:endParaRPr lang="ru-RU"/>
        </a:p>
      </dgm:t>
    </dgm:pt>
    <dgm:pt modelId="{2B612EAD-128B-4A56-ABF3-FBD8AC837351}" type="sibTrans" cxnId="{8C474D9F-D663-4BDF-9A30-DD7056A16458}">
      <dgm:prSet/>
      <dgm:spPr/>
      <dgm:t>
        <a:bodyPr/>
        <a:lstStyle/>
        <a:p>
          <a:endParaRPr lang="ru-RU"/>
        </a:p>
      </dgm:t>
    </dgm:pt>
    <dgm:pt modelId="{222FF2E0-1542-4A4B-89A0-075C0D689798}" type="pres">
      <dgm:prSet presAssocID="{22F7BD71-94AF-4455-8DDF-7862C71D3898}" presName="Name0" presStyleCnt="0">
        <dgm:presLayoutVars>
          <dgm:dir/>
          <dgm:animLvl val="lvl"/>
          <dgm:resizeHandles val="exact"/>
        </dgm:presLayoutVars>
      </dgm:prSet>
      <dgm:spPr/>
    </dgm:pt>
    <dgm:pt modelId="{9060CC91-0802-4DB5-9862-E6D457CB6FE4}" type="pres">
      <dgm:prSet presAssocID="{4FAFE3E6-DC5A-460B-A4BB-EA0CA75F0838}" presName="Name8" presStyleCnt="0"/>
      <dgm:spPr/>
    </dgm:pt>
    <dgm:pt modelId="{5D4859A5-052B-4022-8A0A-E8B903B0AE06}" type="pres">
      <dgm:prSet presAssocID="{4FAFE3E6-DC5A-460B-A4BB-EA0CA75F0838}" presName="level" presStyleLbl="node1" presStyleIdx="0" presStyleCnt="3" custScaleX="93252" custScaleY="148160" custLinFactNeighborX="-462" custLinFactNeighborY="-10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4C4E1-0ED8-438D-8D9C-0735E8B033DD}" type="pres">
      <dgm:prSet presAssocID="{4FAFE3E6-DC5A-460B-A4BB-EA0CA75F08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50819-15A5-4011-AEEE-1E72AB492168}" type="pres">
      <dgm:prSet presAssocID="{334314C9-849A-45F0-9B11-CBA1C33C66F1}" presName="Name8" presStyleCnt="0"/>
      <dgm:spPr/>
    </dgm:pt>
    <dgm:pt modelId="{5E32CA0B-FAC9-484F-9826-2245B5E92E9F}" type="pres">
      <dgm:prSet presAssocID="{334314C9-849A-45F0-9B11-CBA1C33C66F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02DD4-704B-49D3-B8E5-2861BD8BF074}" type="pres">
      <dgm:prSet presAssocID="{334314C9-849A-45F0-9B11-CBA1C33C66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A62FE-1A35-4190-9FC1-8F1AD7517A8B}" type="pres">
      <dgm:prSet presAssocID="{B593EDC3-6337-4C6B-A204-7EAF7A332B9F}" presName="Name8" presStyleCnt="0"/>
      <dgm:spPr/>
    </dgm:pt>
    <dgm:pt modelId="{E2935021-E188-4EF5-97E8-95E4ACDB056B}" type="pres">
      <dgm:prSet presAssocID="{B593EDC3-6337-4C6B-A204-7EAF7A332B9F}" presName="level" presStyleLbl="node1" presStyleIdx="2" presStyleCnt="3" custLinFactNeighborX="-9405" custLinFactNeighborY="-5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A90E3-ABC1-4803-A802-1951DAB18530}" type="pres">
      <dgm:prSet presAssocID="{B593EDC3-6337-4C6B-A204-7EAF7A332B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7150F-965F-4C6C-85AF-B9DFB6DE848A}" type="presOf" srcId="{4FAFE3E6-DC5A-460B-A4BB-EA0CA75F0838}" destId="{66C4C4E1-0ED8-438D-8D9C-0735E8B033DD}" srcOrd="1" destOrd="0" presId="urn:microsoft.com/office/officeart/2005/8/layout/pyramid1"/>
    <dgm:cxn modelId="{8C474D9F-D663-4BDF-9A30-DD7056A16458}" srcId="{22F7BD71-94AF-4455-8DDF-7862C71D3898}" destId="{B593EDC3-6337-4C6B-A204-7EAF7A332B9F}" srcOrd="2" destOrd="0" parTransId="{C201C066-5C90-4C67-80F9-EA3278CD06BE}" sibTransId="{2B612EAD-128B-4A56-ABF3-FBD8AC837351}"/>
    <dgm:cxn modelId="{8B57BD09-8F0E-4745-A192-5A4FA5D68351}" type="presOf" srcId="{334314C9-849A-45F0-9B11-CBA1C33C66F1}" destId="{97A02DD4-704B-49D3-B8E5-2861BD8BF074}" srcOrd="1" destOrd="0" presId="urn:microsoft.com/office/officeart/2005/8/layout/pyramid1"/>
    <dgm:cxn modelId="{8E39AD6E-8006-4C27-A8C7-0B4A99A0F037}" type="presOf" srcId="{B593EDC3-6337-4C6B-A204-7EAF7A332B9F}" destId="{E2935021-E188-4EF5-97E8-95E4ACDB056B}" srcOrd="0" destOrd="0" presId="urn:microsoft.com/office/officeart/2005/8/layout/pyramid1"/>
    <dgm:cxn modelId="{0D7F4635-F61E-44A4-B6A8-EA39A2771669}" type="presOf" srcId="{22F7BD71-94AF-4455-8DDF-7862C71D3898}" destId="{222FF2E0-1542-4A4B-89A0-075C0D689798}" srcOrd="0" destOrd="0" presId="urn:microsoft.com/office/officeart/2005/8/layout/pyramid1"/>
    <dgm:cxn modelId="{739F38A3-6578-4C5C-A237-6B00B7041FA3}" type="presOf" srcId="{B593EDC3-6337-4C6B-A204-7EAF7A332B9F}" destId="{E60A90E3-ABC1-4803-A802-1951DAB18530}" srcOrd="1" destOrd="0" presId="urn:microsoft.com/office/officeart/2005/8/layout/pyramid1"/>
    <dgm:cxn modelId="{71144632-C067-42F2-8F75-F526BC290866}" srcId="{22F7BD71-94AF-4455-8DDF-7862C71D3898}" destId="{4FAFE3E6-DC5A-460B-A4BB-EA0CA75F0838}" srcOrd="0" destOrd="0" parTransId="{374504BA-9262-4D2E-AF0C-C05102E2283A}" sibTransId="{D91CD31F-38E0-4952-B6E7-F6EFA3CB9809}"/>
    <dgm:cxn modelId="{B1D80AD4-5998-4086-B5D9-6DCFE7855A52}" type="presOf" srcId="{334314C9-849A-45F0-9B11-CBA1C33C66F1}" destId="{5E32CA0B-FAC9-484F-9826-2245B5E92E9F}" srcOrd="0" destOrd="0" presId="urn:microsoft.com/office/officeart/2005/8/layout/pyramid1"/>
    <dgm:cxn modelId="{76157F98-D24E-4E90-BF10-0F42A2C1DB84}" srcId="{22F7BD71-94AF-4455-8DDF-7862C71D3898}" destId="{334314C9-849A-45F0-9B11-CBA1C33C66F1}" srcOrd="1" destOrd="0" parTransId="{4B789F6F-AC42-466A-AA49-38F0DFCB92B4}" sibTransId="{F4192543-AA07-4885-98C3-28CDF0544E8A}"/>
    <dgm:cxn modelId="{BAA4471A-1F96-42B1-A792-EAF4E67795DA}" type="presOf" srcId="{4FAFE3E6-DC5A-460B-A4BB-EA0CA75F0838}" destId="{5D4859A5-052B-4022-8A0A-E8B903B0AE06}" srcOrd="0" destOrd="0" presId="urn:microsoft.com/office/officeart/2005/8/layout/pyramid1"/>
    <dgm:cxn modelId="{A85A3AC6-4E67-444F-B616-50DF231E5EBF}" type="presParOf" srcId="{222FF2E0-1542-4A4B-89A0-075C0D689798}" destId="{9060CC91-0802-4DB5-9862-E6D457CB6FE4}" srcOrd="0" destOrd="0" presId="urn:microsoft.com/office/officeart/2005/8/layout/pyramid1"/>
    <dgm:cxn modelId="{F7D0BB70-5229-4585-A868-93708B34E2DB}" type="presParOf" srcId="{9060CC91-0802-4DB5-9862-E6D457CB6FE4}" destId="{5D4859A5-052B-4022-8A0A-E8B903B0AE06}" srcOrd="0" destOrd="0" presId="urn:microsoft.com/office/officeart/2005/8/layout/pyramid1"/>
    <dgm:cxn modelId="{51C98BA8-7375-4F00-95EE-475DC22A651C}" type="presParOf" srcId="{9060CC91-0802-4DB5-9862-E6D457CB6FE4}" destId="{66C4C4E1-0ED8-438D-8D9C-0735E8B033DD}" srcOrd="1" destOrd="0" presId="urn:microsoft.com/office/officeart/2005/8/layout/pyramid1"/>
    <dgm:cxn modelId="{97B64A91-BDD0-45F1-AC87-DB7F2F29126D}" type="presParOf" srcId="{222FF2E0-1542-4A4B-89A0-075C0D689798}" destId="{8CC50819-15A5-4011-AEEE-1E72AB492168}" srcOrd="1" destOrd="0" presId="urn:microsoft.com/office/officeart/2005/8/layout/pyramid1"/>
    <dgm:cxn modelId="{948B8CBC-4916-436F-BB0B-69325DCD7E5B}" type="presParOf" srcId="{8CC50819-15A5-4011-AEEE-1E72AB492168}" destId="{5E32CA0B-FAC9-484F-9826-2245B5E92E9F}" srcOrd="0" destOrd="0" presId="urn:microsoft.com/office/officeart/2005/8/layout/pyramid1"/>
    <dgm:cxn modelId="{8D9DF534-DA0F-41AA-9B57-7434807A9302}" type="presParOf" srcId="{8CC50819-15A5-4011-AEEE-1E72AB492168}" destId="{97A02DD4-704B-49D3-B8E5-2861BD8BF074}" srcOrd="1" destOrd="0" presId="urn:microsoft.com/office/officeart/2005/8/layout/pyramid1"/>
    <dgm:cxn modelId="{BEF2EDC3-0D9A-4352-A9C4-A33F3EE9146E}" type="presParOf" srcId="{222FF2E0-1542-4A4B-89A0-075C0D689798}" destId="{D29A62FE-1A35-4190-9FC1-8F1AD7517A8B}" srcOrd="2" destOrd="0" presId="urn:microsoft.com/office/officeart/2005/8/layout/pyramid1"/>
    <dgm:cxn modelId="{35363122-BD29-4A26-801B-D7649799B3C6}" type="presParOf" srcId="{D29A62FE-1A35-4190-9FC1-8F1AD7517A8B}" destId="{E2935021-E188-4EF5-97E8-95E4ACDB056B}" srcOrd="0" destOrd="0" presId="urn:microsoft.com/office/officeart/2005/8/layout/pyramid1"/>
    <dgm:cxn modelId="{0E441AF2-2C99-4F4D-B029-B06CD404CB1A}" type="presParOf" srcId="{D29A62FE-1A35-4190-9FC1-8F1AD7517A8B}" destId="{E60A90E3-ABC1-4803-A802-1951DAB18530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9F1B4F-EA58-4620-852F-F5E83A679D7E}" type="datetime1">
              <a:rPr lang="ru-RU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7B662F-A06F-4B81-8815-C6ABA0324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EE31FB-2CD7-4178-A180-0EBC9B6C3DED}" type="datetime1">
              <a:rPr lang="ru-RU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522249-1C54-40BA-9D47-09CEFF510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C55329-4E2D-4C61-85D4-DC86E54084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051A9E-7E85-437B-84D6-C29B3A5EED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BB6FF5-EF09-4225-ACF1-FB054EDD8C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244DEB-5B40-4A4D-A31C-CAFC1E92F1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6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0" y="4187825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исунок 1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36008"/>
            <a:ext cx="9144000" cy="1107959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5742432"/>
            <a:ext cx="7953375" cy="4572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8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1031875" y="3232150"/>
            <a:ext cx="10091738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6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9848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3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00600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531352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2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4F5CE7-2C0B-4A12-BFE9-5EA9BCCD5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4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2817813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исунок 1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Текст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2488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29525" y="1919288"/>
            <a:ext cx="3657600" cy="64008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29525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9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10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2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416795-F5B3-4B5F-AF50-128D9F072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28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4635500" y="2468563"/>
            <a:ext cx="292735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29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7791450" y="2468563"/>
            <a:ext cx="2925763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30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1444625" y="2468563"/>
            <a:ext cx="2925763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исунок 2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66800" y="1525143"/>
            <a:ext cx="100584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73352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73775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019288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879C8A-0EBB-4413-B28C-CE159CCC9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18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930275" y="3632200"/>
            <a:ext cx="1033145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9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6096000" y="2473325"/>
            <a:ext cx="0" cy="256063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5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9000" y="2130552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9000" y="5184648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3273552"/>
            <a:ext cx="2011680" cy="27432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Текст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45168" y="3273552"/>
            <a:ext cx="2011680" cy="27432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9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0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6015026-8B79-4DCB-AFBE-D9029E9FB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902"/>
            <a:ext cx="5157787" cy="567697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3902"/>
            <a:ext cx="5183188" cy="567697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1482296"/>
            <a:ext cx="832104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2475-4841-4C53-ABD6-18527363D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">
            <a:extLst>
              <a:ext uri="{FF2B5EF4-FFF2-40B4-BE49-F238E27FC236}"/>
            </a:extLst>
          </p:cNvPr>
          <p:cNvSpPr/>
          <p:nvPr userDrawn="1"/>
        </p:nvSpPr>
        <p:spPr>
          <a:xfrm>
            <a:off x="930275" y="3943350"/>
            <a:ext cx="1033145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8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42295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9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2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3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400" y="422422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5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6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7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8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9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2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3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5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6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7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8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9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2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3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5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1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32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6A6E0C22-4BA9-4FD5-9CA4-9FD6C6F43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6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635B-D135-42FC-8CFF-BBE648B62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8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914400" y="4960938"/>
            <a:ext cx="2103438" cy="11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29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3667125" y="4957763"/>
            <a:ext cx="2103438" cy="11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30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6418263" y="4957763"/>
            <a:ext cx="2103437" cy="11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31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9177338" y="4957763"/>
            <a:ext cx="2101850" cy="11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28" name="Рисунок 2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35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5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7" name="Рисунок 2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3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6744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6744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6" name="Рисунок 2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6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9088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9088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25" name="Рисунок 2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7143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7143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2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2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29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D988D7D-B358-4FFC-AE8B-CA612F896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8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914400" y="3311525"/>
            <a:ext cx="2103438" cy="109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49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3667125" y="3314700"/>
            <a:ext cx="2103438" cy="109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50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6418263" y="3314700"/>
            <a:ext cx="2103437" cy="109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51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9172575" y="3314700"/>
            <a:ext cx="2103438" cy="109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52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917575" y="5537200"/>
            <a:ext cx="2103438" cy="109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53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3670300" y="5538788"/>
            <a:ext cx="2103438" cy="1095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54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6419850" y="5538788"/>
            <a:ext cx="2101850" cy="1095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55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9170988" y="5538788"/>
            <a:ext cx="2103437" cy="1095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44" name="Рисунок 4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35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5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3" name="Рисунок 4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13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6744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6744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2" name="Рисунок 4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16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19088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9088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41" name="Рисунок 4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1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7143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7143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45" name="Рисунок 4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22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440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40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6" name="Рисунок 4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25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69792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6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69792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7" name="Рисунок 4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28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22136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9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22136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8" name="Рисунок 4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endParaRPr lang="ru-RU" noProof="0"/>
          </a:p>
        </p:txBody>
      </p:sp>
      <p:sp>
        <p:nvSpPr>
          <p:cNvPr id="31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7448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2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7448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39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40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49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21E0825-85A8-4EDE-B4B7-B68FBB735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7" name="Объект 6">
            <a:extLst>
              <a:ext uri="{FF2B5EF4-FFF2-40B4-BE49-F238E27FC236}"/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14400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2736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1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02736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2" name="Объект 6">
            <a:extLst>
              <a:ext uri="{FF2B5EF4-FFF2-40B4-BE49-F238E27FC236}"/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603626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2077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4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2077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5" name="Объект 6">
            <a:extLst>
              <a:ext uri="{FF2B5EF4-FFF2-40B4-BE49-F238E27FC236}"/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982077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6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91072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7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91072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8" name="Объект 6">
            <a:extLst>
              <a:ext uri="{FF2B5EF4-FFF2-40B4-BE49-F238E27FC236}"/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92852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9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400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0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02736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1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82077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2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91072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9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3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3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4A22-CA01-46DC-B4AB-F9F1C217F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исунок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78608"/>
            <a:ext cx="4297680" cy="914400"/>
          </a:xfrm>
        </p:spPr>
        <p:txBody>
          <a:bodyPr rtlCol="0" anchor="b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21608"/>
            <a:ext cx="429768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3720" y="-68580"/>
            <a:ext cx="1737360" cy="6858000"/>
          </a:xfrm>
        </p:spPr>
        <p:txBody>
          <a:bodyPr vert="vert270" rtlCol="0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9593-ED05-4C56-997A-EC92806D3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5981700" y="1600200"/>
            <a:ext cx="207963" cy="4032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592386"/>
            <a:ext cx="4572000" cy="1325563"/>
          </a:xfrm>
        </p:spPr>
        <p:txBody>
          <a:bodyPr rtlCol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5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9391" y="3546349"/>
            <a:ext cx="5248656" cy="192024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9512" y="5503164"/>
            <a:ext cx="6958584" cy="1371600"/>
          </a:xfrm>
        </p:spPr>
        <p:txBody>
          <a:bodyPr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7504113" y="3424238"/>
            <a:ext cx="46863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4"/>
          </p:nvPr>
        </p:nvSpPr>
        <p:spPr>
          <a:xfrm>
            <a:off x="7467603" y="4681728"/>
            <a:ext cx="3838731" cy="16459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rtlCol="0"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339377-5B5D-42E4-999D-32ADA607F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1505-C346-47E1-A192-1F642B2A5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D60E-6D6F-4EF6-9EEB-7BAC2A6C7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049F-3A4C-4D39-BC9B-372DD49B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AC7FDC-A5E6-44FC-95A4-4299ED948F7B}" type="datetimeFigureOut">
              <a:rPr lang="ru-RU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F58C-A84C-45B0-A2D7-A6EC7DCE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6064D6-DA71-4B98-85E6-CC7FCDF3AA19}" type="datetimeFigureOut">
              <a:rPr lang="ru-RU"/>
              <a:pPr>
                <a:defRPr/>
              </a:pPr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86BE-43F0-45A9-A393-B5345A3E7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исунок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78608"/>
            <a:ext cx="4297680" cy="914400"/>
          </a:xfrm>
        </p:spPr>
        <p:txBody>
          <a:bodyPr rtlCol="0" anchor="b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21608"/>
            <a:ext cx="429768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13720" y="-68580"/>
            <a:ext cx="1737360" cy="6858000"/>
          </a:xfrm>
        </p:spPr>
        <p:txBody>
          <a:bodyPr vert="vert270" rtlCol="0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58D1-8815-4641-855F-4B43CC95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6">
            <a:extLst>
              <a:ext uri="{FF2B5EF4-FFF2-40B4-BE49-F238E27FC236}"/>
            </a:extLst>
          </p:cNvPr>
          <p:cNvSpPr/>
          <p:nvPr userDrawn="1"/>
        </p:nvSpPr>
        <p:spPr>
          <a:xfrm>
            <a:off x="10026650" y="1465263"/>
            <a:ext cx="228600" cy="4754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исунок 2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7" name="Текст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23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34040" y="-68580"/>
            <a:ext cx="1737360" cy="6858000"/>
          </a:xfrm>
        </p:spPr>
        <p:txBody>
          <a:bodyPr vert="vert270" rtlCol="0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399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0801" y="1916113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90675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9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0801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90675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525" y="4709160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2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399" y="5036439"/>
            <a:ext cx="3886200" cy="73760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2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6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4159250" y="1568450"/>
            <a:ext cx="7561263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исунок 1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363" y="365125"/>
            <a:ext cx="5103007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3182" y="209397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3056" y="2422684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3307" y="3227832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3181" y="3559290"/>
            <a:ext cx="5120640" cy="457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9167" y="4059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2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49041" y="4388168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3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9292" y="5202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4" name="Текст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9166" y="5535502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1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40ECDAD-F2C0-4C8F-AB19-8DEC7F1F5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2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0" y="2332038"/>
            <a:ext cx="48768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исунок 2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8957"/>
            <a:ext cx="4032504" cy="1325563"/>
          </a:xfrm>
        </p:spPr>
        <p:txBody>
          <a:bodyPr rtlCol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8800" y="1173329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8800" y="1522412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8800" y="2743993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5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38800" y="3074026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86038" y="1182807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86038" y="1531890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6038" y="2753471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9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86038" y="3083504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2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23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6B1538-2AA1-4409-9F9A-86DBFDE24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6400800" cy="1325563"/>
          </a:xfrm>
        </p:spPr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00292"/>
            <a:ext cx="3162299" cy="3409907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Текст 1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9512" y="5513832"/>
            <a:ext cx="6958584" cy="1371600"/>
          </a:xfrm>
        </p:spPr>
        <p:txBody>
          <a:bodyPr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C438-54C3-4C2A-A525-D6963D00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0" y="469741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исунок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084064"/>
            <a:ext cx="8311896" cy="1049254"/>
          </a:xfrm>
        </p:spPr>
        <p:txBody>
          <a:bodyPr rtlCol="0"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C549-C404-4C0B-87E0-D92F3FE3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5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1444625" y="2259013"/>
            <a:ext cx="2925763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26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4635500" y="2259013"/>
            <a:ext cx="292735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27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7791450" y="2259013"/>
            <a:ext cx="2925763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исунок 2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0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73352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73775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Текст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019288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9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3E6D89-13CB-4880-960E-044E4B711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10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16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</p:txBody>
      </p:sp>
      <p:sp>
        <p:nvSpPr>
          <p:cNvPr id="17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6713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3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584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67194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1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12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46CAF4-78F3-45CF-9494-8797DB31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Щелкните, чтобы изменить стили текста образца слайда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14.07.20ГГ</a:t>
            </a: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7C81C-2F6E-4538-B000-44517B1B8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5" r:id="rId14"/>
    <p:sldLayoutId id="2147483689" r:id="rId15"/>
    <p:sldLayoutId id="2147483674" r:id="rId16"/>
    <p:sldLayoutId id="2147483690" r:id="rId17"/>
    <p:sldLayoutId id="2147483691" r:id="rId18"/>
    <p:sldLayoutId id="2147483673" r:id="rId19"/>
    <p:sldLayoutId id="2147483692" r:id="rId20"/>
    <p:sldLayoutId id="2147483693" r:id="rId21"/>
    <p:sldLayoutId id="2147483672" r:id="rId22"/>
    <p:sldLayoutId id="2147483671" r:id="rId23"/>
    <p:sldLayoutId id="2147483670" r:id="rId24"/>
    <p:sldLayoutId id="2147483694" r:id="rId25"/>
    <p:sldLayoutId id="2147483695" r:id="rId26"/>
    <p:sldLayoutId id="2147483696" r:id="rId2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графия моста и кабелей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88825" cy="6858000"/>
          </a:xfrm>
        </p:spPr>
      </p:pic>
      <p:sp>
        <p:nvSpPr>
          <p:cNvPr id="7" name="Заголовок 6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63" y="96838"/>
            <a:ext cx="11290300" cy="3092450"/>
          </a:xfrm>
        </p:spPr>
        <p:txBody>
          <a:bodyPr>
            <a:normAutofit/>
          </a:bodyPr>
          <a:lstStyle/>
          <a:p>
            <a:r>
              <a:rPr lang="ru-RU" sz="5400" smtClean="0"/>
              <a:t>Разработка систем менеджмента качества в ЖКХ</a:t>
            </a:r>
            <a:br>
              <a:rPr lang="ru-RU" sz="5400" smtClean="0"/>
            </a:br>
            <a:r>
              <a:rPr lang="ru-RU" sz="5400" smtClean="0"/>
              <a:t>(на примере управляющих компаний)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67225"/>
            <a:ext cx="5884863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Выполнили: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Ермолаева Александра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Бобков Антон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Красавина Мария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Шныркова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Татьяна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Мануев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Егор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Антонов Никита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Научный руководитель :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к.э.н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доцент Тимофеева Е.Е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8077" y="124547"/>
            <a:ext cx="8878888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Риски СМК в управляющей компании</a:t>
            </a:r>
          </a:p>
        </p:txBody>
      </p:sp>
      <p:sp>
        <p:nvSpPr>
          <p:cNvPr id="44034" name="TextBox 8"/>
          <p:cNvSpPr txBox="1">
            <a:spLocks noChangeArrowheads="1"/>
          </p:cNvSpPr>
          <p:nvPr/>
        </p:nvSpPr>
        <p:spPr bwMode="auto">
          <a:xfrm>
            <a:off x="5754688" y="2816225"/>
            <a:ext cx="25606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chemeClr val="bg1"/>
                </a:solidFill>
                <a:latin typeface="Source Sans Pro"/>
              </a:rPr>
              <a:t>Эндогенные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8650" y="1146175"/>
            <a:ext cx="2949575" cy="92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Риски</a:t>
            </a:r>
          </a:p>
        </p:txBody>
      </p:sp>
      <p:pic>
        <p:nvPicPr>
          <p:cNvPr id="44036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2154238"/>
            <a:ext cx="29622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2688" y="2427288"/>
            <a:ext cx="29622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716963" y="4792663"/>
            <a:ext cx="3048000" cy="174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Операционные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Кадровые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Финансовые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Юридические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HeliosCond"/>
              </a:rPr>
              <a:t>Репутационные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6713" y="3446463"/>
            <a:ext cx="2209800" cy="48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Общие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21050" y="3436938"/>
            <a:ext cx="2225675" cy="49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Индивидуальные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88" y="4391025"/>
            <a:ext cx="2227262" cy="217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Изменение инфляции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Политические решения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Изменение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HeliosCond"/>
              </a:rPr>
              <a:t>нормативных правовых актов</a:t>
            </a:r>
          </a:p>
        </p:txBody>
      </p:sp>
      <p:pic>
        <p:nvPicPr>
          <p:cNvPr id="44042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4826000"/>
            <a:ext cx="26273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Соединительная линия уступом 21"/>
          <p:cNvCxnSpPr>
            <a:stCxn id="11" idx="3"/>
            <a:endCxn id="15" idx="0"/>
          </p:cNvCxnSpPr>
          <p:nvPr/>
        </p:nvCxnSpPr>
        <p:spPr>
          <a:xfrm>
            <a:off x="7388225" y="1609725"/>
            <a:ext cx="2895600" cy="8175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1" idx="1"/>
            <a:endCxn id="14" idx="0"/>
          </p:cNvCxnSpPr>
          <p:nvPr/>
        </p:nvCxnSpPr>
        <p:spPr>
          <a:xfrm rot="10800000" flipV="1">
            <a:off x="2952750" y="1609725"/>
            <a:ext cx="1485900" cy="5445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4" idx="3"/>
          </p:cNvCxnSpPr>
          <p:nvPr/>
        </p:nvCxnSpPr>
        <p:spPr>
          <a:xfrm>
            <a:off x="4433888" y="2622550"/>
            <a:ext cx="244475" cy="812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4" idx="1"/>
          </p:cNvCxnSpPr>
          <p:nvPr/>
        </p:nvCxnSpPr>
        <p:spPr>
          <a:xfrm rot="10800000" flipV="1">
            <a:off x="1203325" y="2622550"/>
            <a:ext cx="268288" cy="8128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2"/>
            <a:endCxn id="19" idx="0"/>
          </p:cNvCxnSpPr>
          <p:nvPr/>
        </p:nvCxnSpPr>
        <p:spPr>
          <a:xfrm flipH="1">
            <a:off x="1471613" y="3933825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8" idx="2"/>
            <a:endCxn id="20" idx="0"/>
          </p:cNvCxnSpPr>
          <p:nvPr/>
        </p:nvCxnSpPr>
        <p:spPr>
          <a:xfrm>
            <a:off x="4433888" y="3933825"/>
            <a:ext cx="6350" cy="89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2"/>
          </p:cNvCxnSpPr>
          <p:nvPr/>
        </p:nvCxnSpPr>
        <p:spPr>
          <a:xfrm>
            <a:off x="10283825" y="3367088"/>
            <a:ext cx="0" cy="136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0" name="TextBox 40"/>
          <p:cNvSpPr txBox="1">
            <a:spLocks noChangeArrowheads="1"/>
          </p:cNvSpPr>
          <p:nvPr/>
        </p:nvSpPr>
        <p:spPr bwMode="auto">
          <a:xfrm>
            <a:off x="2214563" y="2446338"/>
            <a:ext cx="1446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Source Sans Pro"/>
              </a:rPr>
              <a:t>Экзогенные</a:t>
            </a:r>
          </a:p>
        </p:txBody>
      </p:sp>
      <p:sp>
        <p:nvSpPr>
          <p:cNvPr id="44051" name="TextBox 43"/>
          <p:cNvSpPr txBox="1">
            <a:spLocks noChangeArrowheads="1"/>
          </p:cNvSpPr>
          <p:nvPr/>
        </p:nvSpPr>
        <p:spPr bwMode="auto">
          <a:xfrm>
            <a:off x="9545638" y="2722563"/>
            <a:ext cx="1868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Source Sans Pro"/>
              </a:rPr>
              <a:t>Эндогенные</a:t>
            </a:r>
          </a:p>
        </p:txBody>
      </p:sp>
      <p:sp>
        <p:nvSpPr>
          <p:cNvPr id="44052" name="TextBox 53"/>
          <p:cNvSpPr txBox="1">
            <a:spLocks noChangeArrowheads="1"/>
          </p:cNvSpPr>
          <p:nvPr/>
        </p:nvSpPr>
        <p:spPr bwMode="auto">
          <a:xfrm>
            <a:off x="3127375" y="4830763"/>
            <a:ext cx="2627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HeliosCond"/>
              </a:rPr>
              <a:t>Отраслевые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HeliosCond"/>
              </a:rPr>
              <a:t>Финансовые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HeliosCond"/>
              </a:rPr>
              <a:t>Социальные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HeliosCond"/>
              </a:rPr>
              <a:t>Региональные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HeliosCond"/>
              </a:rPr>
              <a:t>Культурологические</a:t>
            </a:r>
            <a:endParaRPr lang="ru-RU">
              <a:solidFill>
                <a:schemeClr val="bg1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Сколько квартир в многоэтажных домах Узбеки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11" y="0"/>
            <a:ext cx="11961089" cy="6857999"/>
          </a:xfrm>
          <a:prstGeom prst="rect">
            <a:avLst/>
          </a:prstGeom>
          <a:solidFill>
            <a:schemeClr val="bg1">
              <a:alpha val="27000"/>
            </a:schemeClr>
          </a:solidFill>
        </p:spPr>
      </p:pic>
      <p:sp>
        <p:nvSpPr>
          <p:cNvPr id="7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BE658D1-8815-4641-855F-4B43CC95B88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19563" y="2604655"/>
            <a:ext cx="8999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028" name="AutoShape 4" descr="В Югре мужчина перепугал жителей многоквартирного дома | Ямал-Меди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 Югре мужчина перепугал жителей многоквартирного дома | Ямал-Меди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В Югре мужчина перепугал жителей многоквартирного дома | Ямал-Меди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В Югре мужчина перепугал жителей многоквартирного дома | Ямал-Меди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линейчатых диаграмм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>
          <a:xfrm>
            <a:off x="3175" y="11113"/>
            <a:ext cx="12188825" cy="6858000"/>
          </a:xfrm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1113"/>
            <a:ext cx="8561388" cy="1325562"/>
          </a:xfrm>
        </p:spPr>
        <p:txBody>
          <a:bodyPr>
            <a:normAutofit/>
          </a:bodyPr>
          <a:lstStyle/>
          <a:p>
            <a:r>
              <a:rPr lang="ru-RU" sz="4000" smtClean="0"/>
              <a:t>ПРОБЛЕМЫ В ЖКХ С ТОЧКИ ЗРЕНИЯ КОНЕЧНОГО ПОТРЕБИТЕЛЯ</a:t>
            </a:r>
          </a:p>
        </p:txBody>
      </p:sp>
      <p:sp>
        <p:nvSpPr>
          <p:cNvPr id="152" name="Текст 15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928495" y="-98417"/>
            <a:ext cx="1479914" cy="653947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spc="-30" dirty="0" err="1" smtClean="0"/>
              <a:t>ПроблемЫ</a:t>
            </a:r>
            <a:endParaRPr lang="ru-RU" sz="8800" spc="-3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5"/>
          </p:nvPr>
        </p:nvSpPr>
        <p:spPr>
          <a:xfrm>
            <a:off x="331788" y="1270000"/>
            <a:ext cx="10596562" cy="5384800"/>
          </a:xfrm>
        </p:spPr>
        <p:txBody>
          <a:bodyPr/>
          <a:lstStyle/>
          <a:p>
            <a:r>
              <a:rPr lang="ru-RU" cap="none" smtClean="0">
                <a:solidFill>
                  <a:schemeClr val="tx1"/>
                </a:solidFill>
              </a:rPr>
              <a:t>НЕПОЛНОЕ ВЫПОЛНЕНИЕ ПРЯМЫХ ФУНКЦИОНАЛЬНЫХ ОБЯЗАННОСТЕЙ ПО СОДЕРЖАНИЮ УК И ОБСЛУЖИВАНИЮ ДОМА ВЫРАЖАЮЩЕЕСЯ В :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ВЫСОКИЕ ТАРИФЫ НА УСЛУГИ; 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ОТСУТСТВИЕ КАПИТАЛЬНОГО ИЛИ КОСМЕТИЧЕСКОГО РЕМОНТА;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ОТСУТСТВИЕ НОРМАЛЬНОГО БЛАГОУСТРОЙСТВА ТЕРРИТОРИИ; 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ОТСУТСТВИЕ НОРМАЛЬНОГО НАПОРА ВОДЫ (В ОТДЕЛЬНЫХ ДОМАХ);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НИЗКОЕ КАЧЕСТВО ГВС И ХВС;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ПРОБЛЕМЫ С ОТОПЛЕНИЕМ;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АВАРИЙНОЕ СОСТОЯНИЕ ДОМОВ; 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НЕСВОЕВРЕМЕННЫЙ ВЫВОЗ МУСОРА; 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ОТСУТСТВИЕ ДЕТСКИХ ПЛОЩАДОК ВОЗЛЕ ДОМА, ЛАВОЧЕК, УРН И ДР.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НЕСВОЕВРЕМЕННОЕ РЕАГИРОВАНИЕ НА ЗАПРОСЫ ЖИТЕЛЕЙ ПО ЧАСТИ ОБСЛУЖИВАНИЯ МКД</a:t>
            </a:r>
          </a:p>
          <a:p>
            <a:pPr>
              <a:buFont typeface="Arial" charset="0"/>
              <a:buChar char="•"/>
            </a:pPr>
            <a:r>
              <a:rPr lang="ru-RU" cap="none" smtClean="0"/>
              <a:t>НЕРЕДКО ГРУБОЕ ОБЩЕНИЕ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357938" y="3311525"/>
            <a:ext cx="5767387" cy="2643188"/>
          </a:xfrm>
          <a:prstGeom prst="roundRect">
            <a:avLst/>
          </a:prstGeom>
          <a:solidFill>
            <a:srgbClr val="0236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6250" y="3303588"/>
            <a:ext cx="5437188" cy="26431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57938" y="77788"/>
            <a:ext cx="5673725" cy="2636837"/>
          </a:xfrm>
          <a:prstGeom prst="roundRect">
            <a:avLst/>
          </a:prstGeom>
          <a:solidFill>
            <a:srgbClr val="0236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1000" y="71438"/>
            <a:ext cx="5619750" cy="2571750"/>
          </a:xfrm>
          <a:prstGeom prst="roundRect">
            <a:avLst/>
          </a:prstGeom>
          <a:solidFill>
            <a:srgbClr val="0236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Устранение протечек в подвале | Статьи, ГЕЛИ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68" y="164074"/>
            <a:ext cx="5243970" cy="2374628"/>
          </a:xfrm>
          <a:prstGeom prst="roundRect">
            <a:avLst/>
          </a:prstGeom>
          <a:noFill/>
        </p:spPr>
      </p:pic>
      <p:sp>
        <p:nvSpPr>
          <p:cNvPr id="35847" name="TextBox 4"/>
          <p:cNvSpPr txBox="1">
            <a:spLocks noChangeArrowheads="1"/>
          </p:cNvSpPr>
          <p:nvPr/>
        </p:nvSpPr>
        <p:spPr bwMode="auto">
          <a:xfrm>
            <a:off x="1047750" y="2681288"/>
            <a:ext cx="438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1 Протечка канализационных труб в подвальном помещении</a:t>
            </a:r>
          </a:p>
        </p:txBody>
      </p:sp>
      <p:pic>
        <p:nvPicPr>
          <p:cNvPr id="1028" name="Picture 4" descr="Поверка счетчиков воды | Блог инженера теплоэнерге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850" y="235481"/>
            <a:ext cx="5362251" cy="2339892"/>
          </a:xfrm>
          <a:prstGeom prst="roundRect">
            <a:avLst/>
          </a:prstGeom>
          <a:noFill/>
        </p:spPr>
      </p:pic>
      <p:sp>
        <p:nvSpPr>
          <p:cNvPr id="35849" name="TextBox 6"/>
          <p:cNvSpPr txBox="1">
            <a:spLocks noChangeArrowheads="1"/>
          </p:cNvSpPr>
          <p:nvPr/>
        </p:nvSpPr>
        <p:spPr bwMode="auto">
          <a:xfrm>
            <a:off x="7102475" y="2789238"/>
            <a:ext cx="4857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2 Сильный износ системы водоснабжения</a:t>
            </a:r>
          </a:p>
        </p:txBody>
      </p:sp>
      <p:pic>
        <p:nvPicPr>
          <p:cNvPr id="1030" name="Picture 6" descr="С приходом весны в домах Уфы начала течь крыша, почему течет крыша - 2  апреля 2022 - ufa1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39" y="3416974"/>
            <a:ext cx="5076028" cy="2415994"/>
          </a:xfrm>
          <a:prstGeom prst="roundRect">
            <a:avLst/>
          </a:prstGeom>
          <a:noFill/>
        </p:spPr>
      </p:pic>
      <p:sp>
        <p:nvSpPr>
          <p:cNvPr id="35851" name="TextBox 8"/>
          <p:cNvSpPr txBox="1">
            <a:spLocks noChangeArrowheads="1"/>
          </p:cNvSpPr>
          <p:nvPr/>
        </p:nvSpPr>
        <p:spPr bwMode="auto">
          <a:xfrm>
            <a:off x="1047750" y="6089650"/>
            <a:ext cx="4286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3 Протечка крыши в местах общего пользования</a:t>
            </a:r>
          </a:p>
        </p:txBody>
      </p:sp>
      <p:pic>
        <p:nvPicPr>
          <p:cNvPr id="1032" name="Picture 8" descr="В подъезде дома на улице Гатауллина на стенах растет плесень | Новости Перми"/>
          <p:cNvPicPr>
            <a:picLocks noChangeAspect="1" noChangeArrowheads="1"/>
          </p:cNvPicPr>
          <p:nvPr/>
        </p:nvPicPr>
        <p:blipFill rotWithShape="1">
          <a:blip r:embed="rId5"/>
          <a:srcRect l="93" t="-2189" r="-1"/>
          <a:stretch/>
        </p:blipFill>
        <p:spPr bwMode="auto">
          <a:xfrm>
            <a:off x="6527971" y="3397079"/>
            <a:ext cx="5432381" cy="2455784"/>
          </a:xfrm>
          <a:prstGeom prst="roundRect">
            <a:avLst/>
          </a:prstGeom>
          <a:noFill/>
        </p:spPr>
      </p:pic>
      <p:sp>
        <p:nvSpPr>
          <p:cNvPr id="35853" name="TextBox 10"/>
          <p:cNvSpPr txBox="1">
            <a:spLocks noChangeArrowheads="1"/>
          </p:cNvSpPr>
          <p:nvPr/>
        </p:nvSpPr>
        <p:spPr bwMode="auto">
          <a:xfrm>
            <a:off x="7197725" y="6043613"/>
            <a:ext cx="466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4 Появление плесени в местах протекания перекрытий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06413" y="3562350"/>
            <a:ext cx="5448300" cy="2705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3650" y="3562350"/>
            <a:ext cx="5519738" cy="2705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84938" y="166688"/>
            <a:ext cx="5378450" cy="27559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1638" y="95250"/>
            <a:ext cx="5462587" cy="2819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Огромные трещины и обрушение штукатурки: петербуржцы просят спасти дом на  Васильевском острове | MR7.ru - Мой район |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0" y="249308"/>
            <a:ext cx="5109231" cy="2500330"/>
          </a:xfrm>
          <a:prstGeom prst="roundRect">
            <a:avLst/>
          </a:prstGeom>
          <a:noFill/>
        </p:spPr>
      </p:pic>
      <p:sp>
        <p:nvSpPr>
          <p:cNvPr id="36871" name="TextBox 4"/>
          <p:cNvSpPr txBox="1">
            <a:spLocks noChangeArrowheads="1"/>
          </p:cNvSpPr>
          <p:nvPr/>
        </p:nvSpPr>
        <p:spPr bwMode="auto">
          <a:xfrm>
            <a:off x="857250" y="2928938"/>
            <a:ext cx="447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5 Трещины в конструкциях лестничных маршей</a:t>
            </a:r>
          </a:p>
        </p:txBody>
      </p:sp>
      <p:pic>
        <p:nvPicPr>
          <p:cNvPr id="14340" name="Picture 4" descr="Почему мы должны выживать?» Жители малосемейки в Новороссийске борются за  свой дом | 24.10.2023 | Новороссийск - БезФорм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20" y="290620"/>
            <a:ext cx="4936059" cy="2500330"/>
          </a:xfrm>
          <a:prstGeom prst="roundRect">
            <a:avLst/>
          </a:prstGeom>
          <a:noFill/>
        </p:spPr>
      </p:pic>
      <p:sp>
        <p:nvSpPr>
          <p:cNvPr id="36873" name="TextBox 6"/>
          <p:cNvSpPr txBox="1">
            <a:spLocks noChangeArrowheads="1"/>
          </p:cNvSpPr>
          <p:nvPr/>
        </p:nvSpPr>
        <p:spPr bwMode="auto">
          <a:xfrm>
            <a:off x="7046913" y="2914650"/>
            <a:ext cx="409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6 Оголенная или незащищенная проводка в местах общего пользования</a:t>
            </a:r>
          </a:p>
        </p:txBody>
      </p:sp>
      <p:pic>
        <p:nvPicPr>
          <p:cNvPr id="14342" name="Picture 6" descr="Шило на мыло: жильцам «дома-трещины» в Барнауле предложили переехать в  такое же жилище - KP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52" y="3735196"/>
            <a:ext cx="5143536" cy="2411033"/>
          </a:xfrm>
          <a:prstGeom prst="roundRect">
            <a:avLst/>
          </a:prstGeom>
          <a:noFill/>
        </p:spPr>
      </p:pic>
      <p:sp>
        <p:nvSpPr>
          <p:cNvPr id="36875" name="TextBox 8"/>
          <p:cNvSpPr txBox="1">
            <a:spLocks noChangeArrowheads="1"/>
          </p:cNvSpPr>
          <p:nvPr/>
        </p:nvSpPr>
        <p:spPr bwMode="auto">
          <a:xfrm>
            <a:off x="1487488" y="6440488"/>
            <a:ext cx="46688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7 Сильный износ фасада здания</a:t>
            </a:r>
          </a:p>
        </p:txBody>
      </p:sp>
      <p:pic>
        <p:nvPicPr>
          <p:cNvPr id="14344" name="Picture 8" descr="Как заставить управляющую компанию сделать ремонт крылец подъездов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275" y="3735196"/>
            <a:ext cx="5178539" cy="2427488"/>
          </a:xfrm>
          <a:prstGeom prst="roundRect">
            <a:avLst/>
          </a:prstGeom>
          <a:noFill/>
        </p:spPr>
      </p:pic>
      <p:sp>
        <p:nvSpPr>
          <p:cNvPr id="36877" name="TextBox 10"/>
          <p:cNvSpPr txBox="1">
            <a:spLocks noChangeArrowheads="1"/>
          </p:cNvSpPr>
          <p:nvPr/>
        </p:nvSpPr>
        <p:spPr bwMode="auto">
          <a:xfrm>
            <a:off x="6935788" y="6440488"/>
            <a:ext cx="44767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Рис. 8 Разрушение конструкции входной лестницы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5931494"/>
            <a:ext cx="2743200" cy="365125"/>
          </a:xfrm>
        </p:spPr>
        <p:txBody>
          <a:bodyPr/>
          <a:lstStyle/>
          <a:p>
            <a:pPr>
              <a:defRPr/>
            </a:pPr>
            <a:fld id="{324186BE-43F0-45A9-A393-B5345A3E7CA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77455" y="158750"/>
            <a:ext cx="10825018" cy="365125"/>
          </a:xfrm>
        </p:spPr>
        <p:txBody>
          <a:bodyPr/>
          <a:lstStyle/>
          <a:p>
            <a:pPr>
              <a:defRPr/>
            </a:pPr>
            <a:r>
              <a:rPr lang="ru-RU" sz="2900" b="1" dirty="0" smtClean="0">
                <a:solidFill>
                  <a:schemeClr val="tx1"/>
                </a:solidFill>
                <a:latin typeface="Calibri" pitchFamily="34" charset="0"/>
              </a:rPr>
              <a:t>Принципы СМК в сервисе недвижимости </a:t>
            </a:r>
            <a:r>
              <a:rPr lang="ru-RU" sz="2900" b="1" dirty="0" smtClean="0">
                <a:solidFill>
                  <a:schemeClr val="tx1"/>
                </a:solidFill>
                <a:latin typeface="Calibri" pitchFamily="34" charset="0"/>
              </a:rPr>
              <a:t>на </a:t>
            </a:r>
            <a:r>
              <a:rPr lang="ru-RU" sz="2900" b="1" dirty="0" smtClean="0">
                <a:solidFill>
                  <a:schemeClr val="tx1"/>
                </a:solidFill>
                <a:latin typeface="Calibri" pitchFamily="34" charset="0"/>
              </a:rPr>
              <a:t>примере </a:t>
            </a:r>
            <a:r>
              <a:rPr lang="ru-RU" sz="2900" b="1" dirty="0" smtClean="0">
                <a:solidFill>
                  <a:schemeClr val="tx1"/>
                </a:solidFill>
                <a:latin typeface="Calibri" pitchFamily="34" charset="0"/>
              </a:rPr>
              <a:t>УК</a:t>
            </a:r>
            <a:endParaRPr lang="ru-RU" sz="29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18404"/>
            <a:ext cx="12192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/>
        </p:nvGraphicFramePr>
        <p:xfrm>
          <a:off x="360217" y="692744"/>
          <a:ext cx="11443855" cy="291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01781" y="2747835"/>
          <a:ext cx="11443855" cy="291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83309" y="4396148"/>
            <a:ext cx="11443855" cy="411773"/>
            <a:chOff x="0" y="1052120"/>
            <a:chExt cx="11443855" cy="411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052120"/>
              <a:ext cx="11443855" cy="41177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0101" y="1072222"/>
              <a:ext cx="11403653" cy="331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atin typeface="Calibri" pitchFamily="34" charset="0"/>
                </a:rPr>
                <a:t>Улучшение</a:t>
              </a:r>
              <a:endParaRPr lang="ru-RU" sz="1400" kern="1200" dirty="0">
                <a:latin typeface="Calibri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7927" y="5176619"/>
            <a:ext cx="11443855" cy="411773"/>
            <a:chOff x="0" y="1052120"/>
            <a:chExt cx="11443855" cy="41177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052120"/>
              <a:ext cx="11443855" cy="41177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01" y="1072221"/>
              <a:ext cx="11403653" cy="371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>
                  <a:latin typeface="Calibri" pitchFamily="34" charset="0"/>
                </a:rPr>
                <a:t>Принятие решений на основе фактических данных</a:t>
              </a:r>
              <a:endParaRPr lang="ru-RU" sz="1400" kern="1200" dirty="0">
                <a:latin typeface="Calibri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6360" y="5583820"/>
            <a:ext cx="11471564" cy="1218764"/>
            <a:chOff x="0" y="1301174"/>
            <a:chExt cx="11471564" cy="12187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1476658"/>
              <a:ext cx="11443855" cy="1043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7709" y="1301174"/>
              <a:ext cx="11443855" cy="1043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3342" tIns="17780" rIns="99568" bIns="1778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20000"/>
                </a:spcAft>
                <a:buChar char="••"/>
              </a:pPr>
              <a:r>
                <a:rPr lang="ru-RU" sz="1200" dirty="0" smtClean="0"/>
                <a:t>УК должна постоянно </a:t>
              </a:r>
              <a:r>
                <a:rPr lang="ru-RU" sz="1200" dirty="0" err="1" smtClean="0"/>
                <a:t>мониторить</a:t>
              </a:r>
              <a:r>
                <a:rPr lang="ru-RU" sz="1200" dirty="0" smtClean="0"/>
                <a:t> состояние инженерных сетей и коммуникаций, конструктивных элементов МКД, делать замеры по </a:t>
              </a:r>
              <a:r>
                <a:rPr lang="ru-RU" sz="1200" dirty="0" err="1" smtClean="0"/>
                <a:t>теплопотерям</a:t>
              </a:r>
              <a:r>
                <a:rPr lang="ru-RU" sz="1200" dirty="0" smtClean="0"/>
                <a:t>, проводить анализ заявок  и пожеланий жителей МКД, а так же проблем связанных с устранением аварий, их причин </a:t>
              </a:r>
              <a:r>
                <a:rPr lang="ru-RU" sz="1200" dirty="0" smtClean="0"/>
                <a:t>и т.д.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83308" y="5929383"/>
            <a:ext cx="11443855" cy="411773"/>
            <a:chOff x="0" y="1052120"/>
            <a:chExt cx="11443855" cy="41177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052120"/>
              <a:ext cx="11443855" cy="41177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0101" y="1072221"/>
              <a:ext cx="11403653" cy="371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smtClean="0"/>
                <a:t>Управление взаимоотношениями</a:t>
              </a:r>
              <a:endParaRPr lang="ru-RU" sz="1200" kern="1200" dirty="0">
                <a:latin typeface="Calibri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87923" y="6336360"/>
            <a:ext cx="11443855" cy="10432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342" tIns="17780" rIns="99568" bIns="17780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20000"/>
              </a:spcAft>
              <a:buChar char="••"/>
            </a:pPr>
            <a:r>
              <a:rPr lang="ru-RU" sz="1200" dirty="0" smtClean="0"/>
              <a:t>УК взаимодействует с многими поставщиками коммунальных услуг и других услуг, связанных с обслуживанием МКД. Улучшение такого взаимодействия возможно на основе развития договорных отношений с полным фиксацией всех условий </a:t>
            </a:r>
            <a:r>
              <a:rPr lang="ru-RU" sz="1200" dirty="0" smtClean="0"/>
              <a:t> </a:t>
            </a:r>
            <a:r>
              <a:rPr lang="ru-RU" sz="1200" dirty="0" smtClean="0"/>
              <a:t>и перечня работ для МКД по таким договорам, расширение круга взаимодействия с компаниями.</a:t>
            </a:r>
            <a:endParaRPr lang="ru-RU" sz="1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25413"/>
            <a:ext cx="10906846" cy="965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Документация</a:t>
            </a:r>
            <a:r>
              <a:rPr lang="ru-RU" sz="3200" dirty="0" smtClean="0">
                <a:latin typeface="Bahnschrift SemiCondensed"/>
              </a:rPr>
              <a:t> СМК в соответствии со стандартами </a:t>
            </a:r>
            <a:r>
              <a:rPr lang="en-US" sz="3200" dirty="0" smtClean="0"/>
              <a:t>ISO</a:t>
            </a:r>
            <a:endParaRPr lang="ru-RU" sz="32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2392219" y="1293092"/>
          <a:ext cx="4812145" cy="517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Соединительная линия уступом 7"/>
          <p:cNvCxnSpPr/>
          <p:nvPr/>
        </p:nvCxnSpPr>
        <p:spPr>
          <a:xfrm rot="10800000">
            <a:off x="3343275" y="2549525"/>
            <a:ext cx="747713" cy="2857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>
            <a:off x="2743200" y="4313238"/>
            <a:ext cx="527050" cy="2778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0800000">
            <a:off x="2133600" y="5670550"/>
            <a:ext cx="544513" cy="1476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39850" y="2022475"/>
            <a:ext cx="20034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Руководство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Заказчики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Третья сторона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3413" y="5278438"/>
            <a:ext cx="1481137" cy="89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Персонал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4400" y="3740150"/>
            <a:ext cx="1819275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Структурные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Подразделения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Должностные лица</a:t>
            </a:r>
          </a:p>
        </p:txBody>
      </p:sp>
      <p:sp>
        <p:nvSpPr>
          <p:cNvPr id="37897" name="TextBox 17"/>
          <p:cNvSpPr txBox="1">
            <a:spLocks noChangeArrowheads="1"/>
          </p:cNvSpPr>
          <p:nvPr/>
        </p:nvSpPr>
        <p:spPr bwMode="auto">
          <a:xfrm>
            <a:off x="1200150" y="1441450"/>
            <a:ext cx="2522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388A6"/>
                </a:solidFill>
                <a:latin typeface="Source Sans Pro"/>
              </a:rPr>
              <a:t>Основные пользователи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5588000" y="2622550"/>
            <a:ext cx="1144588" cy="4349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6308725" y="4110038"/>
            <a:ext cx="1006475" cy="4619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flipV="1">
            <a:off x="6945313" y="5680075"/>
            <a:ext cx="969962" cy="2127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742113" y="2262188"/>
            <a:ext cx="2586037" cy="109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Описание СМК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Организационные структуры  СМК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Ответственность руководства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329488" y="3652838"/>
            <a:ext cx="2586037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Описание процессов производства и обслуживания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Описание процедур управления (менеджмента)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924800" y="4932363"/>
            <a:ext cx="2586038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Детальное описание конкретных работ и вопросов взаимодействия; установление обязанностей и полномочий; назначение ответственных и исполнителей; фиксирование сделанного</a:t>
            </a:r>
          </a:p>
        </p:txBody>
      </p:sp>
      <p:sp>
        <p:nvSpPr>
          <p:cNvPr id="37904" name="TextBox 29"/>
          <p:cNvSpPr txBox="1">
            <a:spLocks noChangeArrowheads="1"/>
          </p:cNvSpPr>
          <p:nvPr/>
        </p:nvSpPr>
        <p:spPr bwMode="auto">
          <a:xfrm>
            <a:off x="6932613" y="1433513"/>
            <a:ext cx="2516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388A6"/>
                </a:solidFill>
                <a:latin typeface="Source Sans Pro"/>
              </a:rPr>
              <a:t>Содержание документов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1154113"/>
            <a:ext cx="12192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579438" y="136525"/>
            <a:ext cx="4125912" cy="4448175"/>
          </a:xfrm>
        </p:spPr>
        <p:txBody>
          <a:bodyPr/>
          <a:lstStyle/>
          <a:p>
            <a:r>
              <a:rPr lang="ru-RU" sz="2400" dirty="0" smtClean="0"/>
              <a:t>Главная цель управляющей компании: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/>
              <a:t>обеспечение благоприятных</a:t>
            </a:r>
            <a:br>
              <a:rPr lang="ru-RU" sz="1800" b="0" dirty="0" smtClean="0"/>
            </a:br>
            <a:r>
              <a:rPr lang="ru-RU" sz="1800" b="0" dirty="0" smtClean="0"/>
              <a:t>и безопасных условий проживания</a:t>
            </a:r>
            <a:br>
              <a:rPr lang="ru-RU" sz="1800" b="0" dirty="0" smtClean="0"/>
            </a:br>
            <a:r>
              <a:rPr lang="ru-RU" sz="1800" b="0" dirty="0" smtClean="0"/>
              <a:t>граждан, надлежащего содержания</a:t>
            </a:r>
            <a:br>
              <a:rPr lang="ru-RU" sz="1800" b="0" dirty="0" smtClean="0"/>
            </a:br>
            <a:r>
              <a:rPr lang="ru-RU" sz="1800" b="0" dirty="0" smtClean="0"/>
              <a:t>и технической эксплуатации объектов</a:t>
            </a:r>
            <a:br>
              <a:rPr lang="ru-RU" sz="1800" b="0" dirty="0" smtClean="0"/>
            </a:br>
            <a:r>
              <a:rPr lang="ru-RU" sz="1800" b="0" dirty="0" smtClean="0"/>
              <a:t>обслуживания, предоставление коммунальных и иных услуг в соответствии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ru-RU" sz="1800" b="0" dirty="0" smtClean="0"/>
              <a:t>с требованиями действующих </a:t>
            </a:r>
            <a:br>
              <a:rPr lang="ru-RU" sz="1800" b="0" dirty="0" smtClean="0"/>
            </a:br>
            <a:r>
              <a:rPr lang="ru-RU" sz="1800" b="0" dirty="0" smtClean="0"/>
              <a:t>технических регламентов, стандартов,</a:t>
            </a:r>
            <a:br>
              <a:rPr lang="ru-RU" sz="1800" b="0" dirty="0" smtClean="0"/>
            </a:br>
            <a:r>
              <a:rPr lang="ru-RU" sz="1800" b="0" dirty="0" smtClean="0"/>
              <a:t>правил и норм, государственных </a:t>
            </a:r>
            <a:br>
              <a:rPr lang="ru-RU" sz="1800" b="0" dirty="0" smtClean="0"/>
            </a:br>
            <a:r>
              <a:rPr lang="ru-RU" sz="1800" b="0" dirty="0" err="1" smtClean="0"/>
              <a:t>санитарно‑эпидемиологических</a:t>
            </a:r>
            <a:r>
              <a:rPr lang="ru-RU" sz="1800" b="0" dirty="0" smtClean="0"/>
              <a:t> правил и нормативов, гигиенических нормативов,</a:t>
            </a:r>
            <a:br>
              <a:rPr lang="ru-RU" sz="1800" b="0" dirty="0" smtClean="0"/>
            </a:br>
            <a:r>
              <a:rPr lang="ru-RU" sz="1800" b="0" dirty="0" smtClean="0"/>
              <a:t>иных правовых актов.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8725" y="1217613"/>
            <a:ext cx="3978275" cy="46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Исследование рынка</a:t>
            </a:r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6692900" y="590550"/>
            <a:ext cx="3211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Source Sans Pro"/>
              </a:rPr>
              <a:t>Требования потребителей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8725" y="1943100"/>
            <a:ext cx="397827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Формирование портфеля управления. Прием МКД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08725" y="3557588"/>
            <a:ext cx="3978275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Планирование и проведение работ по содержанию МКД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8725" y="2749550"/>
            <a:ext cx="3978275" cy="51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Оперативное планирование и управление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08725" y="4359275"/>
            <a:ext cx="3978275" cy="44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Организация и проведение расчетов с потребителями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08725" y="5038725"/>
            <a:ext cx="3978275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Оказание дополнительных платных услуг</a:t>
            </a:r>
          </a:p>
        </p:txBody>
      </p:sp>
      <p:sp>
        <p:nvSpPr>
          <p:cNvPr id="39945" name="TextBox 20"/>
          <p:cNvSpPr txBox="1">
            <a:spLocks noChangeArrowheads="1"/>
          </p:cNvSpPr>
          <p:nvPr/>
        </p:nvSpPr>
        <p:spPr bwMode="auto">
          <a:xfrm>
            <a:off x="5716588" y="5943600"/>
            <a:ext cx="516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Source Sans Pro"/>
              </a:rPr>
              <a:t>Удовлетворение требований потребителей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8270875" y="881063"/>
            <a:ext cx="0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7" name="Рисунок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325" y="1647825"/>
            <a:ext cx="1651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325" y="2454275"/>
            <a:ext cx="142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563" y="3227388"/>
            <a:ext cx="169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563" y="4065588"/>
            <a:ext cx="152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0" y="3524250"/>
            <a:ext cx="165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Рисунок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4827588"/>
            <a:ext cx="1158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 стрелкой 41"/>
          <p:cNvCxnSpPr>
            <a:stCxn id="20" idx="2"/>
            <a:endCxn id="39945" idx="0"/>
          </p:cNvCxnSpPr>
          <p:nvPr/>
        </p:nvCxnSpPr>
        <p:spPr>
          <a:xfrm flipH="1">
            <a:off x="8297863" y="5537200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4" name="TextBox 42"/>
          <p:cNvSpPr txBox="1">
            <a:spLocks noChangeArrowheads="1"/>
          </p:cNvSpPr>
          <p:nvPr/>
        </p:nvSpPr>
        <p:spPr bwMode="auto">
          <a:xfrm>
            <a:off x="6203950" y="6394450"/>
            <a:ext cx="6256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Source Sans Pro"/>
              </a:rPr>
              <a:t> </a:t>
            </a:r>
            <a:r>
              <a:rPr lang="ru-RU" sz="1200" b="1">
                <a:latin typeface="Source Sans Pro"/>
              </a:rPr>
              <a:t>Рис.10.Основные процессы управляющей компании</a:t>
            </a:r>
          </a:p>
        </p:txBody>
      </p:sp>
      <p:pic>
        <p:nvPicPr>
          <p:cNvPr id="3995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50925" y="2697163"/>
            <a:ext cx="63658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2"/>
          <p:cNvSpPr>
            <a:spLocks noGrp="1"/>
          </p:cNvSpPr>
          <p:nvPr>
            <p:ph type="title"/>
          </p:nvPr>
        </p:nvSpPr>
        <p:spPr>
          <a:xfrm>
            <a:off x="598488" y="155720"/>
            <a:ext cx="11076276" cy="638607"/>
          </a:xfrm>
        </p:spPr>
        <p:txBody>
          <a:bodyPr/>
          <a:lstStyle/>
          <a:p>
            <a:pPr algn="ctr"/>
            <a:r>
              <a:rPr lang="ru-RU" sz="3200" dirty="0" smtClean="0"/>
              <a:t>Таблица критерии </a:t>
            </a:r>
            <a:r>
              <a:rPr lang="ru-RU" sz="3200" dirty="0" smtClean="0"/>
              <a:t>результативности </a:t>
            </a:r>
            <a:r>
              <a:rPr lang="ru-RU" sz="3200" dirty="0" smtClean="0"/>
              <a:t>процессов СМК </a:t>
            </a:r>
            <a:endParaRPr lang="ru-RU" sz="3200" dirty="0" smtClean="0"/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0218" y="989650"/>
          <a:ext cx="11693235" cy="564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660"/>
                <a:gridCol w="8193587"/>
                <a:gridCol w="1771988"/>
              </a:tblGrid>
              <a:tr h="6056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Процесс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Критерии результативности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Периодичность</a:t>
                      </a:r>
                      <a:endParaRPr lang="ru-RU" sz="1100" dirty="0"/>
                    </a:p>
                  </a:txBody>
                  <a:tcPr/>
                </a:tc>
              </a:tr>
              <a:tr h="6056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Исследования рынка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Увеличение обслуживаемой площади жилого фонда [(кол-во кв. м, обслуживаемых на начало текущего года / кол-во кв. м, обслуживаемых на начало предыдущего года) × 100 %]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раз в год</a:t>
                      </a:r>
                      <a:endParaRPr lang="ru-RU" sz="1100" dirty="0"/>
                    </a:p>
                  </a:txBody>
                  <a:tcPr/>
                </a:tc>
              </a:tr>
              <a:tr h="8705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Формирование</a:t>
                      </a:r>
                      <a:r>
                        <a:rPr lang="ru-RU" sz="1100" baseline="0" dirty="0" smtClean="0"/>
                        <a:t> портфеля управления и прием МКД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Успешный прием достаточной и необходимой технической документации МКД для управления [(объем принятой необходимой технической документации / объем необходимой технической документации) × 100 %)</a:t>
                      </a:r>
                    </a:p>
                    <a:p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раз в год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10287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Оперативное планирование и управление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Выполняемость поставленных задач по окончании планерных / селекторных совещаний [(кол-во выполненных задач / кол-во поставленных задач) × 100 %]</a:t>
                      </a:r>
                      <a:b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Своевременность выполнения поставленных задач по окончании планерных / селекторных совещаний [(кол-во выполненных задач в установленный срок / кол-во поставленных задач) × 100 %]|</a:t>
                      </a:r>
                    </a:p>
                    <a:p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раз в</a:t>
                      </a:r>
                      <a:r>
                        <a:rPr lang="ru-RU" sz="1100" baseline="0" dirty="0" smtClean="0"/>
                        <a:t> месяц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10287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Планирование</a:t>
                      </a:r>
                      <a:r>
                        <a:rPr lang="ru-RU" sz="1100" baseline="0" dirty="0" smtClean="0"/>
                        <a:t> и проведение работ по содержанию МКД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Выполняемость планов по текущему ремонту [(кол-во выполненных запланированных работ по текущему ремонту / кол-во запланированных работ по текущему ремонту) × 100 %]</a:t>
                      </a:r>
                      <a:b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Полнота планов по текущему ремонту [(кол-во выполненных запланированных работ по текущему ремонту / кол-во выполненных работ по текущему ремонту) × 100 %]</a:t>
                      </a:r>
                    </a:p>
                    <a:p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раз в полугодие</a:t>
                      </a:r>
                    </a:p>
                  </a:txBody>
                  <a:tcPr/>
                </a:tc>
              </a:tr>
              <a:tr h="7122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и проведение</a:t>
                      </a:r>
                      <a:r>
                        <a:rPr lang="ru-RU" sz="1100" baseline="0" dirty="0" smtClean="0"/>
                        <a:t> расчетов с потребителями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Своевременная доставка квитанций на оплату жилищных услуг [(кол-во МКД, куда квитанции доставлены своевременно / кол-во обслуживаемых МКД) × 100 %]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Результативность оплаты потребителями жилищных услуг [(размер начисленных средств / размер выплаченных средств) × 100 %]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раз в квартал</a:t>
                      </a:r>
                    </a:p>
                  </a:txBody>
                  <a:tcPr/>
                </a:tc>
              </a:tr>
              <a:tr h="6056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Оказание дополнительных услуг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Удовлетворенность потребителей качеством оказываемых дополнительных услуг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[100 % — (число обращений потребителей о некачественном предоставлении дополнительных платных ( услуг / число предоставленных дополнительных платных услуг) × 100 %]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 раз в квартал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графия человека за ноутбуком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0898188" y="1500188"/>
            <a:ext cx="79375" cy="46037"/>
          </a:xfrm>
          <a:prstGeom prst="rect">
            <a:avLst/>
          </a:prstGeom>
          <a:solidFill>
            <a:srgbClr val="C6FEFE">
              <a:alpha val="0"/>
            </a:srgbClr>
          </a:solidFill>
        </p:spPr>
      </p:pic>
      <p:pic>
        <p:nvPicPr>
          <p:cNvPr id="41986" name="image1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60625" y="146050"/>
            <a:ext cx="8731250" cy="5889625"/>
          </a:xfrm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200150" y="6381750"/>
            <a:ext cx="10991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Source Sans Pro"/>
              </a:rPr>
              <a:t>Рис.11 Внутренние и внешние факторы влияющие на результативность СМК в управляющей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ancial pitch deck_Win32_JB_v2" id="{0A08F99B-73B1-4377-A04A-CCDBBDCD25D8}" vid="{5CED1285-8ECB-4128-A72E-4C5B72C5D4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920</Words>
  <Application>Microsoft Office PowerPoint</Application>
  <PresentationFormat>Произвольный</PresentationFormat>
  <Paragraphs>149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Разработка систем менеджмента качества в ЖКХ (на примере управляющих компаний)</vt:lpstr>
      <vt:lpstr>ПРОБЛЕМЫ В ЖКХ С ТОЧКИ ЗРЕНИЯ КОНЕЧНОГО ПОТРЕБИТЕЛЯ</vt:lpstr>
      <vt:lpstr>Слайд 3</vt:lpstr>
      <vt:lpstr>Слайд 4</vt:lpstr>
      <vt:lpstr>Слайд 5</vt:lpstr>
      <vt:lpstr>Документация СМК в соответствии со стандартами ISO</vt:lpstr>
      <vt:lpstr>Главная цель управляющей компании:  обеспечение благоприятных и безопасных условий проживания граждан, надлежащего содержания и технической эксплуатации объектов обслуживания, предоставление коммунальных и иных услуг в соответствии с требованиями действующих  технических регламентов, стандартов, правил и норм, государственных  санитарно‑эпидемиологических правил и нормативов, гигиенических нормативов, иных правовых актов.</vt:lpstr>
      <vt:lpstr>Таблица критерии результативности процессов СМК </vt:lpstr>
      <vt:lpstr>Слайд 9</vt:lpstr>
      <vt:lpstr>Риски СМК в управляющей компании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систем менеджмента качества в ЖКХ (на примере управляющих компаний)</dc:title>
  <dc:creator/>
  <cp:lastModifiedBy/>
  <cp:revision>1</cp:revision>
  <dcterms:created xsi:type="dcterms:W3CDTF">2021-08-11T22:28:10Z</dcterms:created>
  <dcterms:modified xsi:type="dcterms:W3CDTF">2023-12-20T07:42:09Z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Status">
    <vt:lpwstr>Not started</vt:lpwstr>
  </property>
  <property fmtid="{D5CDD505-2E9C-101B-9397-08002B2CF9AE}" pid="5" name="_ip_UnifiedCompliancePolicyUIAction">
    <vt:lpwstr/>
  </property>
  <property fmtid="{D5CDD505-2E9C-101B-9397-08002B2CF9AE}" pid="6" name="Image">
    <vt:lpwstr/>
  </property>
  <property fmtid="{D5CDD505-2E9C-101B-9397-08002B2CF9AE}" pid="7" name="_ip_UnifiedCompliancePolicyProperties">
    <vt:lpwstr/>
  </property>
  <property fmtid="{D5CDD505-2E9C-101B-9397-08002B2CF9AE}" pid="8" name="ImageTagsTaxHTField">
    <vt:lpwstr/>
  </property>
  <property fmtid="{D5CDD505-2E9C-101B-9397-08002B2CF9AE}" pid="9" name="TaxCatchAll">
    <vt:lpwstr/>
  </property>
  <property fmtid="{D5CDD505-2E9C-101B-9397-08002B2CF9AE}" pid="10" name="MediaServiceKeyPoints">
    <vt:lpwstr/>
  </property>
</Properties>
</file>